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9"/>
  </p:notesMasterIdLst>
  <p:sldIdLst>
    <p:sldId id="256" r:id="rId2"/>
    <p:sldId id="316" r:id="rId3"/>
    <p:sldId id="257" r:id="rId4"/>
    <p:sldId id="307" r:id="rId5"/>
    <p:sldId id="327" r:id="rId6"/>
    <p:sldId id="328" r:id="rId7"/>
    <p:sldId id="325" r:id="rId8"/>
    <p:sldId id="331" r:id="rId9"/>
    <p:sldId id="326" r:id="rId10"/>
    <p:sldId id="329" r:id="rId11"/>
    <p:sldId id="330" r:id="rId12"/>
    <p:sldId id="332" r:id="rId13"/>
    <p:sldId id="343" r:id="rId14"/>
    <p:sldId id="344" r:id="rId15"/>
    <p:sldId id="333" r:id="rId16"/>
    <p:sldId id="334" r:id="rId17"/>
    <p:sldId id="335" r:id="rId18"/>
    <p:sldId id="338" r:id="rId19"/>
    <p:sldId id="339" r:id="rId20"/>
    <p:sldId id="346" r:id="rId21"/>
    <p:sldId id="348" r:id="rId22"/>
    <p:sldId id="347" r:id="rId23"/>
    <p:sldId id="349" r:id="rId24"/>
    <p:sldId id="340" r:id="rId25"/>
    <p:sldId id="353" r:id="rId26"/>
    <p:sldId id="354" r:id="rId27"/>
    <p:sldId id="350" r:id="rId28"/>
    <p:sldId id="355" r:id="rId29"/>
    <p:sldId id="352" r:id="rId30"/>
    <p:sldId id="356" r:id="rId31"/>
    <p:sldId id="361" r:id="rId32"/>
    <p:sldId id="362" r:id="rId33"/>
    <p:sldId id="363" r:id="rId34"/>
    <p:sldId id="364" r:id="rId35"/>
    <p:sldId id="323" r:id="rId36"/>
    <p:sldId id="357" r:id="rId37"/>
    <p:sldId id="359" r:id="rId38"/>
    <p:sldId id="358" r:id="rId39"/>
    <p:sldId id="360" r:id="rId40"/>
    <p:sldId id="342" r:id="rId41"/>
    <p:sldId id="365" r:id="rId42"/>
    <p:sldId id="366" r:id="rId43"/>
    <p:sldId id="367" r:id="rId44"/>
    <p:sldId id="369" r:id="rId45"/>
    <p:sldId id="368" r:id="rId46"/>
    <p:sldId id="370" r:id="rId47"/>
    <p:sldId id="305" r:id="rId4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283" autoAdjust="0"/>
    <p:restoredTop sz="94660"/>
  </p:normalViewPr>
  <p:slideViewPr>
    <p:cSldViewPr>
      <p:cViewPr>
        <p:scale>
          <a:sx n="50" d="100"/>
          <a:sy n="50" d="100"/>
        </p:scale>
        <p:origin x="-204"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8" Type="http://schemas.openxmlformats.org/officeDocument/2006/relationships/slide" Target="slides/slide7.xml"/><Relationship Id="rId51"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18/02/2014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45</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26.xml"/><Relationship Id="rId13" Type="http://schemas.openxmlformats.org/officeDocument/2006/relationships/slide" Target="../slides/slide19.xml"/><Relationship Id="rId18" Type="http://schemas.openxmlformats.org/officeDocument/2006/relationships/slide" Target="../slides/slide14.xml"/><Relationship Id="rId26" Type="http://schemas.openxmlformats.org/officeDocument/2006/relationships/slide" Target="../slides/slide44.xml"/><Relationship Id="rId3" Type="http://schemas.openxmlformats.org/officeDocument/2006/relationships/slide" Target="../slides/slide3.xml"/><Relationship Id="rId21" Type="http://schemas.openxmlformats.org/officeDocument/2006/relationships/slide" Target="../slides/slide36.xml"/><Relationship Id="rId7" Type="http://schemas.openxmlformats.org/officeDocument/2006/relationships/slide" Target="../slides/slide17.xml"/><Relationship Id="rId12" Type="http://schemas.openxmlformats.org/officeDocument/2006/relationships/slide" Target="../slides/slide10.xml"/><Relationship Id="rId17" Type="http://schemas.openxmlformats.org/officeDocument/2006/relationships/slide" Target="../slides/slide21.xml"/><Relationship Id="rId25" Type="http://schemas.openxmlformats.org/officeDocument/2006/relationships/slide" Target="../slides/slide23.xml"/><Relationship Id="rId2" Type="http://schemas.openxmlformats.org/officeDocument/2006/relationships/slide" Target="../slides/slide4.xml"/><Relationship Id="rId16" Type="http://schemas.openxmlformats.org/officeDocument/2006/relationships/slide" Target="../slides/slide12.xml"/><Relationship Id="rId20" Type="http://schemas.openxmlformats.org/officeDocument/2006/relationships/slide" Target="../slides/slide32.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8.xml"/><Relationship Id="rId11" Type="http://schemas.openxmlformats.org/officeDocument/2006/relationships/slide" Target="../slides/slide38.xml"/><Relationship Id="rId24" Type="http://schemas.openxmlformats.org/officeDocument/2006/relationships/slide" Target="../slides/slide15.xml"/><Relationship Id="rId5" Type="http://schemas.openxmlformats.org/officeDocument/2006/relationships/slide" Target="../slides/slide2.xml"/><Relationship Id="rId15" Type="http://schemas.openxmlformats.org/officeDocument/2006/relationships/slide" Target="../slides/slide20.xml"/><Relationship Id="rId23" Type="http://schemas.openxmlformats.org/officeDocument/2006/relationships/slide" Target="../slides/slide39.xml"/><Relationship Id="rId28" Type="http://schemas.openxmlformats.org/officeDocument/2006/relationships/slide" Target="../slides/slide29.xml"/><Relationship Id="rId10" Type="http://schemas.openxmlformats.org/officeDocument/2006/relationships/slide" Target="../slides/slide37.xml"/><Relationship Id="rId19" Type="http://schemas.openxmlformats.org/officeDocument/2006/relationships/slide" Target="../slides/slide22.xml"/><Relationship Id="rId4" Type="http://schemas.openxmlformats.org/officeDocument/2006/relationships/slide" Target="../slides/slide45.xml"/><Relationship Id="rId9" Type="http://schemas.openxmlformats.org/officeDocument/2006/relationships/slide" Target="../slides/slide30.xml"/><Relationship Id="rId14" Type="http://schemas.openxmlformats.org/officeDocument/2006/relationships/slide" Target="../slides/slide11.xml"/><Relationship Id="rId22" Type="http://schemas.openxmlformats.org/officeDocument/2006/relationships/slide" Target="../slides/slide35.xml"/><Relationship Id="rId27" Type="http://schemas.openxmlformats.org/officeDocument/2006/relationships/slide" Target="../slides/slide24.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18/02/2014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8" name="Round Same Side Corner Rectangle 7">
            <a:hlinkClick r:id="rId2" action="ppaction://hlinksldjump"/>
          </p:cNvPr>
          <p:cNvSpPr/>
          <p:nvPr userDrawn="1"/>
        </p:nvSpPr>
        <p:spPr>
          <a:xfrm>
            <a:off x="35496" y="6669360"/>
            <a:ext cx="64807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pPr algn="ctr"/>
            <a:r>
              <a:rPr lang="en-GB" sz="900" b="1" dirty="0" smtClean="0">
                <a:solidFill>
                  <a:schemeClr val="bg1"/>
                </a:solidFill>
                <a:latin typeface="Calibri" pitchFamily="34" charset="0"/>
                <a:cs typeface="Calibri" pitchFamily="34" charset="0"/>
              </a:rPr>
              <a:t>Scenario</a:t>
            </a:r>
            <a:endParaRPr lang="en-GB" sz="1600" b="1" dirty="0">
              <a:solidFill>
                <a:schemeClr val="bg1"/>
              </a:solidFill>
              <a:latin typeface="Calibri" pitchFamily="34" charset="0"/>
              <a:cs typeface="Calibri" pitchFamily="34" charset="0"/>
            </a:endParaRPr>
          </a:p>
        </p:txBody>
      </p:sp>
      <p:sp>
        <p:nvSpPr>
          <p:cNvPr id="9" name="Round Same Side Corner Rectangle 8">
            <a:hlinkClick r:id="rId3" action="ppaction://hlinksldjump"/>
          </p:cNvPr>
          <p:cNvSpPr/>
          <p:nvPr userDrawn="1"/>
        </p:nvSpPr>
        <p:spPr>
          <a:xfrm>
            <a:off x="704142" y="6669360"/>
            <a:ext cx="64807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latin typeface="Calibri" pitchFamily="34" charset="0"/>
                <a:cs typeface="Calibri" pitchFamily="34" charset="0"/>
              </a:rPr>
              <a:t>Criteria</a:t>
            </a:r>
            <a:endParaRPr lang="en-GB" sz="1050" b="1" dirty="0">
              <a:latin typeface="Calibri" pitchFamily="34" charset="0"/>
              <a:cs typeface="Calibri" pitchFamily="34" charset="0"/>
            </a:endParaRPr>
          </a:p>
        </p:txBody>
      </p:sp>
      <p:sp>
        <p:nvSpPr>
          <p:cNvPr id="10" name="Round Same Side Corner Rectangle 9">
            <a:hlinkClick r:id="rId4" action="ppaction://hlinksldjump"/>
          </p:cNvPr>
          <p:cNvSpPr/>
          <p:nvPr userDrawn="1"/>
        </p:nvSpPr>
        <p:spPr>
          <a:xfrm>
            <a:off x="1372788" y="6669360"/>
            <a:ext cx="504056" cy="216024"/>
          </a:xfrm>
          <a:prstGeom prst="round2SameRect">
            <a:avLst/>
          </a:prstGeom>
        </p:spPr>
        <p:style>
          <a:lnRef idx="2">
            <a:schemeClr val="accent6"/>
          </a:lnRef>
          <a:fillRef idx="1">
            <a:schemeClr val="lt1"/>
          </a:fillRef>
          <a:effectRef idx="0">
            <a:schemeClr val="accent6"/>
          </a:effectRef>
          <a:fontRef idx="minor">
            <a:schemeClr val="dk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000" b="1" dirty="0" smtClean="0">
                <a:solidFill>
                  <a:schemeClr val="tx1"/>
                </a:solidFill>
                <a:latin typeface="Calibri" pitchFamily="34" charset="0"/>
                <a:cs typeface="Calibri" pitchFamily="34" charset="0"/>
              </a:rPr>
              <a:t>Tasks</a:t>
            </a:r>
            <a:endParaRPr lang="en-GB" sz="1600" b="1" dirty="0">
              <a:solidFill>
                <a:schemeClr val="tx1"/>
              </a:solidFill>
              <a:latin typeface="Calibri" pitchFamily="34" charset="0"/>
              <a:cs typeface="Calibri" pitchFamily="34" charset="0"/>
            </a:endParaRPr>
          </a:p>
        </p:txBody>
      </p:sp>
      <p:sp>
        <p:nvSpPr>
          <p:cNvPr id="11" name="Round Same Side Corner Rectangle 10">
            <a:hlinkClick r:id="rId5" action="ppaction://hlinksldjump"/>
          </p:cNvPr>
          <p:cNvSpPr/>
          <p:nvPr userDrawn="1"/>
        </p:nvSpPr>
        <p:spPr>
          <a:xfrm>
            <a:off x="8316416" y="6669360"/>
            <a:ext cx="80908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Assessment</a:t>
            </a:r>
            <a:endParaRPr lang="en-GB" sz="1600" b="1" dirty="0">
              <a:latin typeface="Calibri" pitchFamily="34" charset="0"/>
              <a:cs typeface="Calibri" pitchFamily="34" charset="0"/>
            </a:endParaRPr>
          </a:p>
        </p:txBody>
      </p:sp>
      <p:sp>
        <p:nvSpPr>
          <p:cNvPr id="12" name="Round Same Side Corner Rectangle 11">
            <a:hlinkClick r:id="rId6" action="ppaction://hlinksldjump"/>
          </p:cNvPr>
          <p:cNvSpPr/>
          <p:nvPr userDrawn="1"/>
        </p:nvSpPr>
        <p:spPr>
          <a:xfrm>
            <a:off x="1897418" y="6669360"/>
            <a:ext cx="213009"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1</a:t>
            </a:r>
            <a:endParaRPr lang="en-GB" sz="900" b="1" dirty="0">
              <a:latin typeface="Calibri" pitchFamily="34" charset="0"/>
              <a:cs typeface="Calibri" pitchFamily="34" charset="0"/>
            </a:endParaRPr>
          </a:p>
        </p:txBody>
      </p:sp>
      <p:sp>
        <p:nvSpPr>
          <p:cNvPr id="20" name="Round Same Side Corner Rectangle 19">
            <a:hlinkClick r:id="rId7" action="ppaction://hlinksldjump"/>
          </p:cNvPr>
          <p:cNvSpPr/>
          <p:nvPr userDrawn="1"/>
        </p:nvSpPr>
        <p:spPr>
          <a:xfrm>
            <a:off x="3175472" y="6669360"/>
            <a:ext cx="213009"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7</a:t>
            </a:r>
            <a:endParaRPr lang="en-GB" sz="900" b="1" dirty="0">
              <a:latin typeface="Calibri" pitchFamily="34" charset="0"/>
              <a:cs typeface="Calibri" pitchFamily="34" charset="0"/>
            </a:endParaRPr>
          </a:p>
        </p:txBody>
      </p:sp>
      <p:sp>
        <p:nvSpPr>
          <p:cNvPr id="21" name="Round Same Side Corner Rectangle 20">
            <a:hlinkClick r:id="rId8" action="ppaction://hlinksldjump"/>
          </p:cNvPr>
          <p:cNvSpPr/>
          <p:nvPr userDrawn="1"/>
        </p:nvSpPr>
        <p:spPr>
          <a:xfrm>
            <a:off x="4666535"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14</a:t>
            </a:r>
            <a:endParaRPr lang="en-GB" sz="900" b="1" dirty="0">
              <a:latin typeface="Calibri" pitchFamily="34" charset="0"/>
              <a:cs typeface="Calibri" pitchFamily="34" charset="0"/>
            </a:endParaRPr>
          </a:p>
        </p:txBody>
      </p:sp>
      <p:sp>
        <p:nvSpPr>
          <p:cNvPr id="22" name="Round Same Side Corner Rectangle 21">
            <a:hlinkClick r:id="rId9" action="ppaction://hlinksldjump"/>
          </p:cNvPr>
          <p:cNvSpPr/>
          <p:nvPr userDrawn="1"/>
        </p:nvSpPr>
        <p:spPr>
          <a:xfrm>
            <a:off x="5305562"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17</a:t>
            </a:r>
            <a:endParaRPr lang="en-GB" sz="900" b="1" dirty="0">
              <a:latin typeface="Calibri" pitchFamily="34" charset="0"/>
              <a:cs typeface="Calibri" pitchFamily="34" charset="0"/>
            </a:endParaRPr>
          </a:p>
        </p:txBody>
      </p:sp>
      <p:sp>
        <p:nvSpPr>
          <p:cNvPr id="23" name="Round Same Side Corner Rectangle 22">
            <a:hlinkClick r:id="rId10" action="ppaction://hlinksldjump"/>
          </p:cNvPr>
          <p:cNvSpPr/>
          <p:nvPr userDrawn="1"/>
        </p:nvSpPr>
        <p:spPr>
          <a:xfrm>
            <a:off x="6583616"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23</a:t>
            </a:r>
            <a:endParaRPr lang="en-GB" sz="900" b="1" dirty="0">
              <a:latin typeface="Calibri" pitchFamily="34" charset="0"/>
              <a:cs typeface="Calibri" pitchFamily="34" charset="0"/>
            </a:endParaRPr>
          </a:p>
        </p:txBody>
      </p:sp>
      <p:sp>
        <p:nvSpPr>
          <p:cNvPr id="24" name="Round Same Side Corner Rectangle 23">
            <a:hlinkClick r:id="rId11" action="ppaction://hlinksldjump"/>
          </p:cNvPr>
          <p:cNvSpPr/>
          <p:nvPr userDrawn="1"/>
        </p:nvSpPr>
        <p:spPr>
          <a:xfrm>
            <a:off x="7222643"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26</a:t>
            </a:r>
            <a:endParaRPr lang="en-GB" sz="900" b="1" dirty="0">
              <a:latin typeface="Calibri" pitchFamily="34" charset="0"/>
              <a:cs typeface="Calibri" pitchFamily="34" charset="0"/>
            </a:endParaRPr>
          </a:p>
        </p:txBody>
      </p:sp>
      <p:sp>
        <p:nvSpPr>
          <p:cNvPr id="25" name="Round Same Side Corner Rectangle 24">
            <a:hlinkClick r:id="rId12" action="ppaction://hlinksldjump"/>
          </p:cNvPr>
          <p:cNvSpPr/>
          <p:nvPr userDrawn="1"/>
        </p:nvSpPr>
        <p:spPr>
          <a:xfrm>
            <a:off x="2110427" y="6669360"/>
            <a:ext cx="213009"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2</a:t>
            </a:r>
            <a:endParaRPr lang="en-GB" sz="900" b="1" dirty="0">
              <a:latin typeface="Calibri" pitchFamily="34" charset="0"/>
              <a:cs typeface="Calibri" pitchFamily="34" charset="0"/>
            </a:endParaRPr>
          </a:p>
        </p:txBody>
      </p:sp>
      <p:sp>
        <p:nvSpPr>
          <p:cNvPr id="26" name="Round Same Side Corner Rectangle 25">
            <a:hlinkClick r:id="rId13" action="ppaction://hlinksldjump"/>
          </p:cNvPr>
          <p:cNvSpPr/>
          <p:nvPr userDrawn="1"/>
        </p:nvSpPr>
        <p:spPr>
          <a:xfrm>
            <a:off x="3388481" y="6669360"/>
            <a:ext cx="213009"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8</a:t>
            </a:r>
            <a:endParaRPr lang="en-GB" sz="900" b="1" dirty="0">
              <a:latin typeface="Calibri" pitchFamily="34" charset="0"/>
              <a:cs typeface="Calibri" pitchFamily="34" charset="0"/>
            </a:endParaRPr>
          </a:p>
        </p:txBody>
      </p:sp>
      <p:sp>
        <p:nvSpPr>
          <p:cNvPr id="27" name="Round Same Side Corner Rectangle 26">
            <a:hlinkClick r:id="rId14" action="ppaction://hlinksldjump"/>
          </p:cNvPr>
          <p:cNvSpPr/>
          <p:nvPr userDrawn="1"/>
        </p:nvSpPr>
        <p:spPr>
          <a:xfrm>
            <a:off x="2323436" y="6669360"/>
            <a:ext cx="213009"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3</a:t>
            </a:r>
            <a:endParaRPr lang="en-GB" sz="900" b="1" dirty="0">
              <a:latin typeface="Calibri" pitchFamily="34" charset="0"/>
              <a:cs typeface="Calibri" pitchFamily="34" charset="0"/>
            </a:endParaRPr>
          </a:p>
        </p:txBody>
      </p:sp>
      <p:sp>
        <p:nvSpPr>
          <p:cNvPr id="28" name="Round Same Side Corner Rectangle 27">
            <a:hlinkClick r:id="rId15" action="ppaction://hlinksldjump"/>
          </p:cNvPr>
          <p:cNvSpPr/>
          <p:nvPr userDrawn="1"/>
        </p:nvSpPr>
        <p:spPr>
          <a:xfrm>
            <a:off x="3601490"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9</a:t>
            </a:r>
            <a:endParaRPr lang="en-GB" sz="900" b="1" dirty="0">
              <a:latin typeface="Calibri" pitchFamily="34" charset="0"/>
              <a:cs typeface="Calibri" pitchFamily="34" charset="0"/>
            </a:endParaRPr>
          </a:p>
        </p:txBody>
      </p:sp>
      <p:sp>
        <p:nvSpPr>
          <p:cNvPr id="29" name="Round Same Side Corner Rectangle 28">
            <a:hlinkClick r:id="rId16" action="ppaction://hlinksldjump"/>
          </p:cNvPr>
          <p:cNvSpPr/>
          <p:nvPr userDrawn="1"/>
        </p:nvSpPr>
        <p:spPr>
          <a:xfrm>
            <a:off x="2536445" y="6669360"/>
            <a:ext cx="213009"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4</a:t>
            </a:r>
            <a:endParaRPr lang="en-GB" sz="900" b="1" dirty="0">
              <a:latin typeface="Calibri" pitchFamily="34" charset="0"/>
              <a:cs typeface="Calibri" pitchFamily="34" charset="0"/>
            </a:endParaRPr>
          </a:p>
        </p:txBody>
      </p:sp>
      <p:sp>
        <p:nvSpPr>
          <p:cNvPr id="30" name="Round Same Side Corner Rectangle 29">
            <a:hlinkClick r:id="rId17" action="ppaction://hlinksldjump"/>
          </p:cNvPr>
          <p:cNvSpPr/>
          <p:nvPr userDrawn="1"/>
        </p:nvSpPr>
        <p:spPr>
          <a:xfrm>
            <a:off x="3814499"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10</a:t>
            </a:r>
            <a:endParaRPr lang="en-GB" sz="900" b="1" dirty="0">
              <a:latin typeface="Calibri" pitchFamily="34" charset="0"/>
              <a:cs typeface="Calibri" pitchFamily="34" charset="0"/>
            </a:endParaRPr>
          </a:p>
        </p:txBody>
      </p:sp>
      <p:sp>
        <p:nvSpPr>
          <p:cNvPr id="31" name="Round Same Side Corner Rectangle 30">
            <a:hlinkClick r:id="rId18" action="ppaction://hlinksldjump"/>
          </p:cNvPr>
          <p:cNvSpPr/>
          <p:nvPr userDrawn="1"/>
        </p:nvSpPr>
        <p:spPr>
          <a:xfrm>
            <a:off x="2749454" y="6669360"/>
            <a:ext cx="213009"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5</a:t>
            </a:r>
            <a:endParaRPr lang="en-GB" sz="900" b="1" dirty="0">
              <a:latin typeface="Calibri" pitchFamily="34" charset="0"/>
              <a:cs typeface="Calibri" pitchFamily="34" charset="0"/>
            </a:endParaRPr>
          </a:p>
        </p:txBody>
      </p:sp>
      <p:sp>
        <p:nvSpPr>
          <p:cNvPr id="32" name="Round Same Side Corner Rectangle 31">
            <a:hlinkClick r:id="rId19" action="ppaction://hlinksldjump"/>
          </p:cNvPr>
          <p:cNvSpPr/>
          <p:nvPr userDrawn="1"/>
        </p:nvSpPr>
        <p:spPr>
          <a:xfrm>
            <a:off x="4027508"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11</a:t>
            </a:r>
            <a:endParaRPr lang="en-GB" sz="900" b="1" dirty="0">
              <a:latin typeface="Calibri" pitchFamily="34" charset="0"/>
              <a:cs typeface="Calibri" pitchFamily="34" charset="0"/>
            </a:endParaRPr>
          </a:p>
        </p:txBody>
      </p:sp>
      <p:sp>
        <p:nvSpPr>
          <p:cNvPr id="33" name="Round Same Side Corner Rectangle 32">
            <a:hlinkClick r:id="rId20" action="ppaction://hlinksldjump"/>
          </p:cNvPr>
          <p:cNvSpPr/>
          <p:nvPr userDrawn="1"/>
        </p:nvSpPr>
        <p:spPr>
          <a:xfrm>
            <a:off x="5518571"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18</a:t>
            </a:r>
            <a:endParaRPr lang="en-GB" sz="900" b="1" dirty="0">
              <a:latin typeface="Calibri" pitchFamily="34" charset="0"/>
              <a:cs typeface="Calibri" pitchFamily="34" charset="0"/>
            </a:endParaRPr>
          </a:p>
        </p:txBody>
      </p:sp>
      <p:sp>
        <p:nvSpPr>
          <p:cNvPr id="34" name="Round Same Side Corner Rectangle 33">
            <a:hlinkClick r:id="rId21" action="ppaction://hlinksldjump"/>
          </p:cNvPr>
          <p:cNvSpPr/>
          <p:nvPr userDrawn="1"/>
        </p:nvSpPr>
        <p:spPr>
          <a:xfrm>
            <a:off x="6157598"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21</a:t>
            </a:r>
            <a:endParaRPr lang="en-GB" sz="900" b="1" dirty="0">
              <a:latin typeface="Calibri" pitchFamily="34" charset="0"/>
              <a:cs typeface="Calibri" pitchFamily="34" charset="0"/>
            </a:endParaRPr>
          </a:p>
        </p:txBody>
      </p:sp>
      <p:sp>
        <p:nvSpPr>
          <p:cNvPr id="35" name="Round Same Side Corner Rectangle 34">
            <a:hlinkClick r:id="rId22" action="ppaction://hlinksldjump"/>
          </p:cNvPr>
          <p:cNvSpPr/>
          <p:nvPr userDrawn="1"/>
        </p:nvSpPr>
        <p:spPr>
          <a:xfrm>
            <a:off x="5944589"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20</a:t>
            </a:r>
            <a:endParaRPr lang="en-GB" sz="900" b="1" dirty="0">
              <a:latin typeface="Calibri" pitchFamily="34" charset="0"/>
              <a:cs typeface="Calibri" pitchFamily="34" charset="0"/>
            </a:endParaRPr>
          </a:p>
        </p:txBody>
      </p:sp>
      <p:sp>
        <p:nvSpPr>
          <p:cNvPr id="36" name="Round Same Side Corner Rectangle 35">
            <a:hlinkClick r:id="rId10" action="ppaction://hlinksldjump"/>
          </p:cNvPr>
          <p:cNvSpPr/>
          <p:nvPr userDrawn="1"/>
        </p:nvSpPr>
        <p:spPr>
          <a:xfrm>
            <a:off x="6796625"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24</a:t>
            </a:r>
            <a:endParaRPr lang="en-GB" sz="900" b="1" dirty="0">
              <a:latin typeface="Calibri" pitchFamily="34" charset="0"/>
              <a:cs typeface="Calibri" pitchFamily="34" charset="0"/>
            </a:endParaRPr>
          </a:p>
        </p:txBody>
      </p:sp>
      <p:sp>
        <p:nvSpPr>
          <p:cNvPr id="37" name="Round Same Side Corner Rectangle 36">
            <a:hlinkClick r:id="rId21" action="ppaction://hlinksldjump"/>
          </p:cNvPr>
          <p:cNvSpPr/>
          <p:nvPr userDrawn="1"/>
        </p:nvSpPr>
        <p:spPr>
          <a:xfrm>
            <a:off x="6370607"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22</a:t>
            </a:r>
            <a:endParaRPr lang="en-GB" sz="900" b="1" dirty="0">
              <a:latin typeface="Calibri" pitchFamily="34" charset="0"/>
              <a:cs typeface="Calibri" pitchFamily="34" charset="0"/>
            </a:endParaRPr>
          </a:p>
        </p:txBody>
      </p:sp>
      <p:sp>
        <p:nvSpPr>
          <p:cNvPr id="38" name="Round Same Side Corner Rectangle 37">
            <a:hlinkClick r:id="rId11" action="ppaction://hlinksldjump"/>
          </p:cNvPr>
          <p:cNvSpPr/>
          <p:nvPr userDrawn="1"/>
        </p:nvSpPr>
        <p:spPr>
          <a:xfrm>
            <a:off x="7009634"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25</a:t>
            </a:r>
            <a:endParaRPr lang="en-GB" sz="900" b="1" dirty="0">
              <a:latin typeface="Calibri" pitchFamily="34" charset="0"/>
              <a:cs typeface="Calibri" pitchFamily="34" charset="0"/>
            </a:endParaRPr>
          </a:p>
        </p:txBody>
      </p:sp>
      <p:sp>
        <p:nvSpPr>
          <p:cNvPr id="39" name="Round Same Side Corner Rectangle 38">
            <a:hlinkClick r:id="rId23" action="ppaction://hlinksldjump"/>
          </p:cNvPr>
          <p:cNvSpPr/>
          <p:nvPr userDrawn="1"/>
        </p:nvSpPr>
        <p:spPr>
          <a:xfrm>
            <a:off x="7435652"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27</a:t>
            </a:r>
            <a:endParaRPr lang="en-GB" sz="900" b="1" dirty="0">
              <a:latin typeface="Calibri" pitchFamily="34" charset="0"/>
              <a:cs typeface="Calibri" pitchFamily="34" charset="0"/>
            </a:endParaRPr>
          </a:p>
        </p:txBody>
      </p:sp>
      <p:sp>
        <p:nvSpPr>
          <p:cNvPr id="40" name="Round Same Side Corner Rectangle 39">
            <a:hlinkClick r:id="rId23" action="ppaction://hlinksldjump"/>
          </p:cNvPr>
          <p:cNvSpPr/>
          <p:nvPr userDrawn="1"/>
        </p:nvSpPr>
        <p:spPr>
          <a:xfrm>
            <a:off x="7648661"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28</a:t>
            </a:r>
            <a:endParaRPr lang="en-GB" sz="900" b="1" dirty="0">
              <a:latin typeface="Calibri" pitchFamily="34" charset="0"/>
              <a:cs typeface="Calibri" pitchFamily="34" charset="0"/>
            </a:endParaRPr>
          </a:p>
        </p:txBody>
      </p:sp>
      <p:sp>
        <p:nvSpPr>
          <p:cNvPr id="43" name="Round Same Side Corner Rectangle 42">
            <a:hlinkClick r:id="rId24" action="ppaction://hlinksldjump"/>
          </p:cNvPr>
          <p:cNvSpPr/>
          <p:nvPr userDrawn="1"/>
        </p:nvSpPr>
        <p:spPr>
          <a:xfrm>
            <a:off x="2962463" y="6669360"/>
            <a:ext cx="213009"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6</a:t>
            </a:r>
            <a:endParaRPr lang="en-GB" sz="900" b="1" dirty="0">
              <a:latin typeface="Calibri" pitchFamily="34" charset="0"/>
              <a:cs typeface="Calibri" pitchFamily="34" charset="0"/>
            </a:endParaRPr>
          </a:p>
        </p:txBody>
      </p:sp>
      <p:sp>
        <p:nvSpPr>
          <p:cNvPr id="44" name="Round Same Side Corner Rectangle 43">
            <a:hlinkClick r:id="rId25" action="ppaction://hlinksldjump"/>
          </p:cNvPr>
          <p:cNvSpPr/>
          <p:nvPr userDrawn="1"/>
        </p:nvSpPr>
        <p:spPr>
          <a:xfrm>
            <a:off x="4240517"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12</a:t>
            </a:r>
            <a:endParaRPr lang="en-GB" sz="900" b="1" dirty="0">
              <a:latin typeface="Calibri" pitchFamily="34" charset="0"/>
              <a:cs typeface="Calibri" pitchFamily="34" charset="0"/>
            </a:endParaRPr>
          </a:p>
        </p:txBody>
      </p:sp>
      <p:sp>
        <p:nvSpPr>
          <p:cNvPr id="45" name="Round Same Side Corner Rectangle 44">
            <a:hlinkClick r:id="rId26" action="ppaction://hlinksldjump"/>
          </p:cNvPr>
          <p:cNvSpPr/>
          <p:nvPr userDrawn="1"/>
        </p:nvSpPr>
        <p:spPr>
          <a:xfrm>
            <a:off x="7861670"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29</a:t>
            </a:r>
            <a:endParaRPr lang="en-GB" sz="900" b="1" dirty="0">
              <a:latin typeface="Calibri" pitchFamily="34" charset="0"/>
              <a:cs typeface="Calibri" pitchFamily="34" charset="0"/>
            </a:endParaRPr>
          </a:p>
        </p:txBody>
      </p:sp>
      <p:sp>
        <p:nvSpPr>
          <p:cNvPr id="46" name="Round Same Side Corner Rectangle 45">
            <a:hlinkClick r:id="rId26" action="ppaction://hlinksldjump"/>
          </p:cNvPr>
          <p:cNvSpPr/>
          <p:nvPr userDrawn="1"/>
        </p:nvSpPr>
        <p:spPr>
          <a:xfrm>
            <a:off x="8074684"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30</a:t>
            </a:r>
            <a:endParaRPr lang="en-GB" sz="900" b="1" dirty="0">
              <a:latin typeface="Calibri" pitchFamily="34" charset="0"/>
              <a:cs typeface="Calibri" pitchFamily="34" charset="0"/>
            </a:endParaRPr>
          </a:p>
        </p:txBody>
      </p:sp>
      <p:sp>
        <p:nvSpPr>
          <p:cNvPr id="47" name="Round Same Side Corner Rectangle 46">
            <a:hlinkClick r:id="rId27" action="ppaction://hlinksldjump"/>
          </p:cNvPr>
          <p:cNvSpPr/>
          <p:nvPr userDrawn="1"/>
        </p:nvSpPr>
        <p:spPr>
          <a:xfrm>
            <a:off x="4453526"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13</a:t>
            </a:r>
            <a:endParaRPr lang="en-GB" sz="900" b="1" dirty="0">
              <a:latin typeface="Calibri" pitchFamily="34" charset="0"/>
              <a:cs typeface="Calibri" pitchFamily="34" charset="0"/>
            </a:endParaRPr>
          </a:p>
        </p:txBody>
      </p:sp>
      <p:sp>
        <p:nvSpPr>
          <p:cNvPr id="48" name="Round Same Side Corner Rectangle 47">
            <a:hlinkClick r:id="rId28" action="ppaction://hlinksldjump"/>
          </p:cNvPr>
          <p:cNvSpPr/>
          <p:nvPr userDrawn="1"/>
        </p:nvSpPr>
        <p:spPr>
          <a:xfrm>
            <a:off x="5092553"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16</a:t>
            </a:r>
            <a:endParaRPr lang="en-GB" sz="900" b="1" dirty="0">
              <a:latin typeface="Calibri" pitchFamily="34" charset="0"/>
              <a:cs typeface="Calibri" pitchFamily="34" charset="0"/>
            </a:endParaRPr>
          </a:p>
        </p:txBody>
      </p:sp>
      <p:sp>
        <p:nvSpPr>
          <p:cNvPr id="49" name="Round Same Side Corner Rectangle 48">
            <a:hlinkClick r:id="rId29" action="ppaction://hlinksldjump"/>
          </p:cNvPr>
          <p:cNvSpPr/>
          <p:nvPr userDrawn="1"/>
        </p:nvSpPr>
        <p:spPr>
          <a:xfrm>
            <a:off x="4879544"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15</a:t>
            </a:r>
            <a:endParaRPr lang="en-GB" sz="900" b="1" dirty="0">
              <a:latin typeface="Calibri" pitchFamily="34" charset="0"/>
              <a:cs typeface="Calibri" pitchFamily="34" charset="0"/>
            </a:endParaRPr>
          </a:p>
        </p:txBody>
      </p:sp>
      <p:sp>
        <p:nvSpPr>
          <p:cNvPr id="50" name="Round Same Side Corner Rectangle 49">
            <a:hlinkClick r:id="rId22" action="ppaction://hlinksldjump"/>
          </p:cNvPr>
          <p:cNvSpPr/>
          <p:nvPr userDrawn="1"/>
        </p:nvSpPr>
        <p:spPr>
          <a:xfrm>
            <a:off x="5731580" y="6669360"/>
            <a:ext cx="241732" cy="216024"/>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900" b="1" dirty="0" smtClean="0">
                <a:latin typeface="Calibri" pitchFamily="34" charset="0"/>
                <a:cs typeface="Calibri" pitchFamily="34" charset="0"/>
              </a:rPr>
              <a:t>19</a:t>
            </a:r>
            <a:endParaRPr lang="en-GB" sz="9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18/02/2014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18/02/2014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18/02/2014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upload.wikimedia.org/wikipedia/en/c/c2/Microsoft_Project_screenshot.png" TargetMode="External"/><Relationship Id="rId2" Type="http://schemas.openxmlformats.org/officeDocument/2006/relationships/image" Target="../media/image6.jpeg"/><Relationship Id="rId1" Type="http://schemas.openxmlformats.org/officeDocument/2006/relationships/slideLayout" Target="../slideLayouts/slideLayout2.xml"/><Relationship Id="rId5" Type="http://schemas.openxmlformats.org/officeDocument/2006/relationships/image" Target="../media/image8.png"/><Relationship Id="rId4" Type="http://schemas.openxmlformats.org/officeDocument/2006/relationships/image" Target="../media/image7.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google.co.uk/imgres?imgurl&amp;imgrefurl=http://www.prince-officialsite.com/AboutPRINCE2/PRINCE2Method.aspx&amp;h=0&amp;w=0&amp;sz=1&amp;tbnid=feulsfPU9lHc3M&amp;tbnh=189&amp;tbnw=266&amp;zoom=1&amp;docid=WkjOpynK_t1C-M&amp;ei=jfIBU9iMEoja0QXz1YHICw&amp;ved=0CAIQsCUoAA" TargetMode="External"/><Relationship Id="rId2" Type="http://schemas.openxmlformats.org/officeDocument/2006/relationships/hyperlink" Target="http://www.prince2.com/what-is-prince2" TargetMode="External"/><Relationship Id="rId1" Type="http://schemas.openxmlformats.org/officeDocument/2006/relationships/slideLayout" Target="../slideLayouts/slideLayout2.xml"/><Relationship Id="rId6" Type="http://schemas.openxmlformats.org/officeDocument/2006/relationships/image" Target="../media/image11.png"/><Relationship Id="rId5" Type="http://schemas.openxmlformats.org/officeDocument/2006/relationships/image" Target="../media/image10.png"/><Relationship Id="rId4" Type="http://schemas.openxmlformats.org/officeDocument/2006/relationships/image" Target="../media/image9.jpeg"/></Relationships>
</file>

<file path=ppt/slides/_rels/slide4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3" Type="http://schemas.openxmlformats.org/officeDocument/2006/relationships/hyperlink" Target="http://www.google.co.uk/url?sa=i&amp;source=images&amp;cd=&amp;cad=rja&amp;docid=kH4TSOjXMvtYGM&amp;tbnid=riPfI1bWqGiOvM&amp;ved=0CAgQjRw&amp;url=http://en.wikipedia.org/wiki/Critical_path_method&amp;ei=a_wBU_rpK4OQhQeug4GQBA&amp;psig=AFQjCNF2qn-6mHOsf_NOeIlVe3RCI-hing&amp;ust=1392725483813586" TargetMode="External"/><Relationship Id="rId2" Type="http://schemas.openxmlformats.org/officeDocument/2006/relationships/image" Target="../media/image15.png"/><Relationship Id="rId1" Type="http://schemas.openxmlformats.org/officeDocument/2006/relationships/slideLayout" Target="../slideLayouts/slideLayout2.xml"/><Relationship Id="rId4" Type="http://schemas.openxmlformats.org/officeDocument/2006/relationships/image" Target="../media/image16.jpe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116632"/>
            <a:ext cx="7772400" cy="1829761"/>
          </a:xfrm>
        </p:spPr>
        <p:txBody>
          <a:bodyPr/>
          <a:lstStyle/>
          <a:p>
            <a:r>
              <a:rPr lang="en-GB" smtClean="0"/>
              <a:t>Unit 09</a:t>
            </a:r>
            <a:endParaRPr lang="en-GB" dirty="0"/>
          </a:p>
        </p:txBody>
      </p:sp>
      <p:sp>
        <p:nvSpPr>
          <p:cNvPr id="3" name="Subtitle 2"/>
          <p:cNvSpPr>
            <a:spLocks noGrp="1"/>
          </p:cNvSpPr>
          <p:nvPr>
            <p:ph type="subTitle" idx="1"/>
          </p:nvPr>
        </p:nvSpPr>
        <p:spPr>
          <a:xfrm>
            <a:off x="1081844" y="2276872"/>
            <a:ext cx="7772400" cy="1524362"/>
          </a:xfrm>
        </p:spPr>
        <p:txBody>
          <a:bodyPr wrap="none">
            <a:noAutofit/>
          </a:bodyPr>
          <a:lstStyle/>
          <a:p>
            <a:r>
              <a:rPr lang="en-GB" sz="5400" dirty="0" smtClean="0"/>
              <a:t> Project Planning with IT</a:t>
            </a:r>
            <a:endParaRPr lang="en-GB" sz="3600" dirty="0"/>
          </a:p>
          <a:p>
            <a:r>
              <a:rPr lang="en-GB" sz="3600" dirty="0"/>
              <a:t> </a:t>
            </a:r>
            <a:r>
              <a:rPr lang="en-GB" sz="3600" b="1" dirty="0"/>
              <a:t>Y/601/7321 </a:t>
            </a:r>
            <a:endParaRPr lang="en-GB" sz="3600" dirty="0"/>
          </a:p>
        </p:txBody>
      </p:sp>
      <p:sp>
        <p:nvSpPr>
          <p:cNvPr id="4" name="TextBox 3"/>
          <p:cNvSpPr txBox="1"/>
          <p:nvPr/>
        </p:nvSpPr>
        <p:spPr>
          <a:xfrm>
            <a:off x="2297405" y="4077072"/>
            <a:ext cx="6595075" cy="1077218"/>
          </a:xfrm>
          <a:prstGeom prst="rect">
            <a:avLst/>
          </a:prstGeom>
          <a:noFill/>
        </p:spPr>
        <p:txBody>
          <a:bodyPr wrap="none" rtlCol="0">
            <a:spAutoFit/>
          </a:bodyPr>
          <a:lstStyle/>
          <a:p>
            <a:pPr algn="r"/>
            <a:r>
              <a:rPr lang="en-GB" sz="3200" b="1" dirty="0" smtClean="0"/>
              <a:t>LO1 - </a:t>
            </a:r>
            <a:r>
              <a:rPr lang="en-GB" sz="3200" dirty="0" smtClean="0"/>
              <a:t>Understand </a:t>
            </a:r>
            <a:r>
              <a:rPr lang="en-GB" sz="3200" dirty="0"/>
              <a:t>how projects </a:t>
            </a:r>
            <a:r>
              <a:rPr lang="en-GB" sz="3200" dirty="0" smtClean="0"/>
              <a:t/>
            </a:r>
            <a:br>
              <a:rPr lang="en-GB" sz="3200" dirty="0" smtClean="0"/>
            </a:br>
            <a:r>
              <a:rPr lang="en-GB" sz="3200" dirty="0" smtClean="0"/>
              <a:t>are </a:t>
            </a:r>
            <a:r>
              <a:rPr lang="en-GB" sz="3200" dirty="0"/>
              <a:t>managed </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568952" cy="5415880"/>
          </a:xfrm>
        </p:spPr>
        <p:txBody>
          <a:bodyPr>
            <a:noAutofit/>
          </a:bodyPr>
          <a:lstStyle/>
          <a:p>
            <a:r>
              <a:rPr lang="en-GB" sz="1600" dirty="0" smtClean="0">
                <a:latin typeface="Arial" pitchFamily="34" charset="0"/>
                <a:cs typeface="Arial" pitchFamily="34" charset="0"/>
              </a:rPr>
              <a:t>A feasibility </a:t>
            </a:r>
            <a:r>
              <a:rPr lang="en-GB" sz="1600" dirty="0">
                <a:latin typeface="Arial" pitchFamily="34" charset="0"/>
                <a:cs typeface="Arial" pitchFamily="34" charset="0"/>
              </a:rPr>
              <a:t>study is an analysis of the viability of an idea. The feasibility study focuses on helping answer the essential question of “should we proceed with the proposed project idea?” All activities of the study are directed toward helping answer this question.</a:t>
            </a:r>
          </a:p>
          <a:p>
            <a:r>
              <a:rPr lang="en-GB" sz="1600" dirty="0">
                <a:latin typeface="Arial" pitchFamily="34" charset="0"/>
                <a:cs typeface="Arial" pitchFamily="34" charset="0"/>
              </a:rPr>
              <a:t>Feasibility studies can be used in many ways but </a:t>
            </a:r>
            <a:r>
              <a:rPr lang="en-GB" sz="1600" dirty="0" smtClean="0">
                <a:latin typeface="Arial" pitchFamily="34" charset="0"/>
                <a:cs typeface="Arial" pitchFamily="34" charset="0"/>
              </a:rPr>
              <a:t>usually </a:t>
            </a:r>
            <a:r>
              <a:rPr lang="en-GB" sz="1600" dirty="0">
                <a:latin typeface="Arial" pitchFamily="34" charset="0"/>
                <a:cs typeface="Arial" pitchFamily="34" charset="0"/>
              </a:rPr>
              <a:t>focus on proposed business ventures. </a:t>
            </a:r>
            <a:r>
              <a:rPr lang="en-GB" sz="1600" dirty="0" smtClean="0">
                <a:latin typeface="Arial" pitchFamily="34" charset="0"/>
                <a:cs typeface="Arial" pitchFamily="34" charset="0"/>
              </a:rPr>
              <a:t>Managers </a:t>
            </a:r>
            <a:r>
              <a:rPr lang="en-GB" sz="1600" dirty="0">
                <a:latin typeface="Arial" pitchFamily="34" charset="0"/>
                <a:cs typeface="Arial" pitchFamily="34" charset="0"/>
              </a:rPr>
              <a:t>and others with a business idea should conduct a feasibility study to determine the viability of their idea before proceeding with the development of a </a:t>
            </a:r>
            <a:r>
              <a:rPr lang="en-GB" sz="1600" dirty="0" smtClean="0">
                <a:latin typeface="Arial" pitchFamily="34" charset="0"/>
                <a:cs typeface="Arial" pitchFamily="34" charset="0"/>
              </a:rPr>
              <a:t>business proposal. </a:t>
            </a:r>
            <a:r>
              <a:rPr lang="en-GB" sz="1600" dirty="0">
                <a:latin typeface="Arial" pitchFamily="34" charset="0"/>
                <a:cs typeface="Arial" pitchFamily="34" charset="0"/>
              </a:rPr>
              <a:t>Determining early that a business idea will not work saves time, money and heartache later.</a:t>
            </a:r>
          </a:p>
          <a:p>
            <a:r>
              <a:rPr lang="en-GB" sz="1600" dirty="0">
                <a:latin typeface="Arial" pitchFamily="34" charset="0"/>
                <a:cs typeface="Arial" pitchFamily="34" charset="0"/>
              </a:rPr>
              <a:t>A feasible business venture is one where the business will generate adequate cash-flow and profits, withstand the risks it will encounter, remain viable in the long-term and meet the goals of the founders. The venture can be either a start-up business, the purchase of an existing business, an expansion of current business operations or a new enterprise for an existing business.</a:t>
            </a:r>
          </a:p>
          <a:p>
            <a:r>
              <a:rPr lang="en-GB" sz="1600" dirty="0" smtClean="0">
                <a:latin typeface="Arial" pitchFamily="34" charset="0"/>
                <a:cs typeface="Arial" pitchFamily="34" charset="0"/>
              </a:rPr>
              <a:t>Feasibility studies usually become part of what is called a Scope Statement which is a written confirmation of the results your project will produce and the terms and conditions under which you’ll perform your work. Both the people who requested the project and the project team should agree to all terms in the Scope Statement before actual project work begins.</a:t>
            </a:r>
          </a:p>
          <a:p>
            <a:pPr marL="109728" indent="0">
              <a:buNone/>
            </a:pPr>
            <a:r>
              <a:rPr lang="en-GB" sz="1600" b="1" dirty="0" smtClean="0">
                <a:latin typeface="Arial" pitchFamily="34" charset="0"/>
                <a:cs typeface="Arial" pitchFamily="34" charset="0"/>
              </a:rPr>
              <a:t>P1.2 </a:t>
            </a:r>
            <a:r>
              <a:rPr lang="en-GB" sz="1600" dirty="0">
                <a:latin typeface="Arial" pitchFamily="34" charset="0"/>
                <a:cs typeface="Arial" pitchFamily="34" charset="0"/>
              </a:rPr>
              <a:t>– </a:t>
            </a:r>
            <a:r>
              <a:rPr lang="en-GB" sz="1600" b="1" dirty="0">
                <a:latin typeface="Arial" pitchFamily="34" charset="0"/>
                <a:cs typeface="Arial" pitchFamily="34" charset="0"/>
              </a:rPr>
              <a:t>Task 2 – </a:t>
            </a:r>
            <a:r>
              <a:rPr lang="en-GB" sz="1600" dirty="0" smtClean="0">
                <a:latin typeface="Arial" pitchFamily="34" charset="0"/>
                <a:cs typeface="Arial" pitchFamily="34" charset="0"/>
              </a:rPr>
              <a:t>Explain </a:t>
            </a:r>
            <a:r>
              <a:rPr lang="en-GB" sz="1600" dirty="0">
                <a:latin typeface="Arial" pitchFamily="34" charset="0"/>
                <a:cs typeface="Arial" pitchFamily="34" charset="0"/>
              </a:rPr>
              <a:t>the importance of </a:t>
            </a:r>
            <a:r>
              <a:rPr lang="en-GB" sz="1600" b="1" dirty="0" smtClean="0">
                <a:latin typeface="Arial" pitchFamily="34" charset="0"/>
                <a:cs typeface="Arial" pitchFamily="34" charset="0"/>
              </a:rPr>
              <a:t>System Investigating </a:t>
            </a:r>
            <a:r>
              <a:rPr lang="en-GB" sz="1600" dirty="0" smtClean="0">
                <a:latin typeface="Arial" pitchFamily="34" charset="0"/>
                <a:cs typeface="Arial" pitchFamily="34" charset="0"/>
              </a:rPr>
              <a:t>and a </a:t>
            </a:r>
            <a:r>
              <a:rPr lang="en-GB" sz="1600" b="1" dirty="0" smtClean="0">
                <a:latin typeface="Arial" pitchFamily="34" charset="0"/>
                <a:cs typeface="Arial" pitchFamily="34" charset="0"/>
              </a:rPr>
              <a:t>Feasibility Study </a:t>
            </a:r>
            <a:r>
              <a:rPr lang="en-GB" sz="1600" dirty="0">
                <a:latin typeface="Arial" pitchFamily="34" charset="0"/>
                <a:cs typeface="Arial" pitchFamily="34" charset="0"/>
              </a:rPr>
              <a:t>for a project in order to meet the success criterion</a:t>
            </a:r>
            <a:r>
              <a:rPr lang="en-GB" sz="1600" dirty="0" smtClean="0">
                <a:latin typeface="Arial" pitchFamily="34" charset="0"/>
                <a:cs typeface="Arial" pitchFamily="34" charset="0"/>
              </a:rPr>
              <a:t>.</a:t>
            </a:r>
            <a:endParaRPr lang="en-GB" sz="1600" dirty="0">
              <a:latin typeface="Arial" pitchFamily="34" charset="0"/>
              <a:cs typeface="Arial" pitchFamily="34" charset="0"/>
            </a:endParaRPr>
          </a:p>
        </p:txBody>
      </p:sp>
      <p:sp>
        <p:nvSpPr>
          <p:cNvPr id="5" name="Title 1"/>
          <p:cNvSpPr txBox="1">
            <a:spLocks noGrp="1"/>
          </p:cNvSpPr>
          <p:nvPr>
            <p:ph type="title"/>
          </p:nvPr>
        </p:nvSpPr>
        <p:spPr>
          <a:xfrm>
            <a:off x="230832" y="116632"/>
            <a:ext cx="8733656" cy="720080"/>
          </a:xfrm>
          <a:prstGeom prst="rect">
            <a:avLst/>
          </a:prstGeom>
        </p:spPr>
        <p:txBody>
          <a:bodyPr vert="horz" rtlCol="0" anchor="ctr">
            <a:normAutofit fontScale="925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P1.2 – Life Cycle – Analysis Phase – Feasibility Study</a:t>
            </a:r>
            <a:endParaRPr lang="en-GB" sz="2600" dirty="0"/>
          </a:p>
        </p:txBody>
      </p:sp>
    </p:spTree>
    <p:extLst>
      <p:ext uri="{BB962C8B-B14F-4D97-AF65-F5344CB8AC3E}">
        <p14:creationId xmlns:p14="http://schemas.microsoft.com/office/powerpoint/2010/main" val="313918410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21432"/>
            <a:ext cx="8568952" cy="5775920"/>
          </a:xfrm>
        </p:spPr>
        <p:txBody>
          <a:bodyPr>
            <a:normAutofit fontScale="92500" lnSpcReduction="20000"/>
          </a:bodyPr>
          <a:lstStyle/>
          <a:p>
            <a:pPr marL="0" indent="0">
              <a:buNone/>
            </a:pPr>
            <a:r>
              <a:rPr lang="en-GB" sz="2100" dirty="0" smtClean="0">
                <a:latin typeface="Arial" pitchFamily="34" charset="0"/>
                <a:cs typeface="Arial" pitchFamily="34" charset="0"/>
              </a:rPr>
              <a:t>Now the feasibility study, investigating and purpose has been defined, the last stage of getting a project off the ground is the proposal, the state where the contractor bring the proposal to the client for agreement. A proposal needs to clarify to the client the 6 stages of agreement, failing on any of these can cause problems later on in the project and blame if the project is not meeting expectations. It is also something that the success criterion of a project will be measured on:</a:t>
            </a:r>
          </a:p>
          <a:p>
            <a:pPr marL="514350" indent="-514350">
              <a:buFont typeface="+mj-lt"/>
              <a:buAutoNum type="arabicPeriod"/>
            </a:pPr>
            <a:r>
              <a:rPr lang="en-GB" sz="2100" b="1" dirty="0" smtClean="0">
                <a:latin typeface="Arial" pitchFamily="34" charset="0"/>
                <a:cs typeface="Arial" pitchFamily="34" charset="0"/>
              </a:rPr>
              <a:t>Justification: </a:t>
            </a:r>
            <a:r>
              <a:rPr lang="en-GB" sz="2100" dirty="0" smtClean="0">
                <a:latin typeface="Arial" pitchFamily="34" charset="0"/>
                <a:cs typeface="Arial" pitchFamily="34" charset="0"/>
              </a:rPr>
              <a:t>How and why your project came to be, the business need(s) it addresses, the scope of work to be performed, and how it will affect and be affected by other related activities</a:t>
            </a:r>
          </a:p>
          <a:p>
            <a:pPr marL="514350" indent="-514350">
              <a:buFont typeface="+mj-lt"/>
              <a:buAutoNum type="arabicPeriod"/>
            </a:pPr>
            <a:r>
              <a:rPr lang="en-GB" sz="2100" b="1" dirty="0" smtClean="0">
                <a:latin typeface="Arial" pitchFamily="34" charset="0"/>
                <a:cs typeface="Arial" pitchFamily="34" charset="0"/>
              </a:rPr>
              <a:t>Objectives: </a:t>
            </a:r>
            <a:r>
              <a:rPr lang="en-GB" sz="2100" dirty="0" smtClean="0">
                <a:latin typeface="Arial" pitchFamily="34" charset="0"/>
                <a:cs typeface="Arial" pitchFamily="34" charset="0"/>
              </a:rPr>
              <a:t>The products, services, and/or results your project will produce (also referred to as </a:t>
            </a:r>
            <a:r>
              <a:rPr lang="en-GB" sz="2100" i="1" dirty="0" smtClean="0">
                <a:latin typeface="Arial" pitchFamily="34" charset="0"/>
                <a:cs typeface="Arial" pitchFamily="34" charset="0"/>
              </a:rPr>
              <a:t>deliverables)</a:t>
            </a:r>
          </a:p>
          <a:p>
            <a:pPr marL="514350" indent="-514350">
              <a:buFont typeface="+mj-lt"/>
              <a:buAutoNum type="arabicPeriod"/>
            </a:pPr>
            <a:r>
              <a:rPr lang="en-GB" sz="2100" b="1" dirty="0" smtClean="0">
                <a:latin typeface="Arial" pitchFamily="34" charset="0"/>
                <a:cs typeface="Arial" pitchFamily="34" charset="0"/>
              </a:rPr>
              <a:t>Product scope description: </a:t>
            </a:r>
            <a:r>
              <a:rPr lang="en-GB" sz="2100" dirty="0" smtClean="0">
                <a:latin typeface="Arial" pitchFamily="34" charset="0"/>
                <a:cs typeface="Arial" pitchFamily="34" charset="0"/>
              </a:rPr>
              <a:t>The features and functions of the products, services, and/or results your project will produce</a:t>
            </a:r>
          </a:p>
          <a:p>
            <a:pPr marL="514350" indent="-514350">
              <a:buFont typeface="+mj-lt"/>
              <a:buAutoNum type="arabicPeriod"/>
            </a:pPr>
            <a:r>
              <a:rPr lang="en-GB" sz="2100" b="1" dirty="0" smtClean="0">
                <a:latin typeface="Arial" pitchFamily="34" charset="0"/>
                <a:cs typeface="Arial" pitchFamily="34" charset="0"/>
              </a:rPr>
              <a:t>Product acceptance criteria: </a:t>
            </a:r>
            <a:r>
              <a:rPr lang="en-GB" sz="2100" dirty="0" smtClean="0">
                <a:latin typeface="Arial" pitchFamily="34" charset="0"/>
                <a:cs typeface="Arial" pitchFamily="34" charset="0"/>
              </a:rPr>
              <a:t>The process and criteria for accepting completed products, services, or results</a:t>
            </a:r>
          </a:p>
          <a:p>
            <a:pPr marL="514350" indent="-514350">
              <a:buFont typeface="+mj-lt"/>
              <a:buAutoNum type="arabicPeriod"/>
            </a:pPr>
            <a:r>
              <a:rPr lang="en-GB" sz="2100" b="1" dirty="0" smtClean="0">
                <a:latin typeface="Arial" pitchFamily="34" charset="0"/>
                <a:cs typeface="Arial" pitchFamily="34" charset="0"/>
              </a:rPr>
              <a:t>Constraints: </a:t>
            </a:r>
            <a:r>
              <a:rPr lang="en-GB" sz="2100" dirty="0" smtClean="0">
                <a:latin typeface="Arial" pitchFamily="34" charset="0"/>
                <a:cs typeface="Arial" pitchFamily="34" charset="0"/>
              </a:rPr>
              <a:t>Restrictions that limit what you can achieve, how and when you can achieve it, and how much achieving it can cost</a:t>
            </a:r>
          </a:p>
          <a:p>
            <a:pPr marL="514350" indent="-514350">
              <a:buFont typeface="+mj-lt"/>
              <a:buAutoNum type="arabicPeriod"/>
            </a:pPr>
            <a:r>
              <a:rPr lang="en-GB" sz="2100" b="1" dirty="0" smtClean="0">
                <a:latin typeface="Arial" pitchFamily="34" charset="0"/>
                <a:cs typeface="Arial" pitchFamily="34" charset="0"/>
              </a:rPr>
              <a:t>Assumptions: </a:t>
            </a:r>
            <a:r>
              <a:rPr lang="en-GB" sz="2100" dirty="0" smtClean="0">
                <a:latin typeface="Arial" pitchFamily="34" charset="0"/>
                <a:cs typeface="Arial" pitchFamily="34" charset="0"/>
              </a:rPr>
              <a:t>Statements about how you will address uncertain information as you conceive, plan, and perform your project</a:t>
            </a:r>
          </a:p>
          <a:p>
            <a:pPr marL="0" indent="0">
              <a:buNone/>
            </a:pPr>
            <a:r>
              <a:rPr lang="en-GB" sz="2100" b="1" dirty="0" smtClean="0">
                <a:latin typeface="Arial" pitchFamily="34" charset="0"/>
                <a:cs typeface="Arial" pitchFamily="34" charset="0"/>
              </a:rPr>
              <a:t>P1.3 </a:t>
            </a:r>
            <a:r>
              <a:rPr lang="en-GB" sz="2100" b="1" dirty="0">
                <a:latin typeface="Arial" pitchFamily="34" charset="0"/>
                <a:cs typeface="Arial" pitchFamily="34" charset="0"/>
              </a:rPr>
              <a:t>– </a:t>
            </a:r>
            <a:r>
              <a:rPr lang="en-GB" sz="2100" b="1" dirty="0" smtClean="0">
                <a:latin typeface="Arial" pitchFamily="34" charset="0"/>
                <a:cs typeface="Arial" pitchFamily="34" charset="0"/>
              </a:rPr>
              <a:t>Task 3 </a:t>
            </a:r>
            <a:r>
              <a:rPr lang="en-GB" sz="2100" dirty="0" smtClean="0">
                <a:latin typeface="Arial" pitchFamily="34" charset="0"/>
                <a:cs typeface="Arial" pitchFamily="34" charset="0"/>
              </a:rPr>
              <a:t>- Explain </a:t>
            </a:r>
            <a:r>
              <a:rPr lang="en-GB" sz="2100" dirty="0">
                <a:latin typeface="Arial" pitchFamily="34" charset="0"/>
                <a:cs typeface="Arial" pitchFamily="34" charset="0"/>
              </a:rPr>
              <a:t>the importance of </a:t>
            </a:r>
            <a:r>
              <a:rPr lang="en-GB" sz="2100" dirty="0" smtClean="0">
                <a:latin typeface="Arial" pitchFamily="34" charset="0"/>
                <a:cs typeface="Arial" pitchFamily="34" charset="0"/>
              </a:rPr>
              <a:t>preparing a convincing </a:t>
            </a:r>
            <a:r>
              <a:rPr lang="en-GB" sz="2100" b="1" dirty="0" smtClean="0">
                <a:latin typeface="Arial" pitchFamily="34" charset="0"/>
                <a:cs typeface="Arial" pitchFamily="34" charset="0"/>
              </a:rPr>
              <a:t>Project Proposal</a:t>
            </a:r>
            <a:r>
              <a:rPr lang="en-GB" sz="2100" dirty="0" smtClean="0">
                <a:latin typeface="Arial" pitchFamily="34" charset="0"/>
                <a:cs typeface="Arial" pitchFamily="34" charset="0"/>
              </a:rPr>
              <a:t> for </a:t>
            </a:r>
            <a:r>
              <a:rPr lang="en-GB" sz="2100" dirty="0">
                <a:latin typeface="Arial" pitchFamily="34" charset="0"/>
                <a:cs typeface="Arial" pitchFamily="34" charset="0"/>
              </a:rPr>
              <a:t>a project in order to meet the success criterion</a:t>
            </a:r>
            <a:r>
              <a:rPr lang="en-GB" sz="2100" dirty="0" smtClean="0">
                <a:latin typeface="Arial" pitchFamily="34" charset="0"/>
                <a:cs typeface="Arial" pitchFamily="34" charset="0"/>
              </a:rPr>
              <a:t>.</a:t>
            </a:r>
            <a:endParaRPr lang="en-GB" sz="2100" dirty="0">
              <a:latin typeface="Arial" pitchFamily="34" charset="0"/>
              <a:cs typeface="Arial" pitchFamily="34" charset="0"/>
            </a:endParaRPr>
          </a:p>
        </p:txBody>
      </p:sp>
      <p:sp>
        <p:nvSpPr>
          <p:cNvPr id="5" name="Title 1"/>
          <p:cNvSpPr txBox="1">
            <a:spLocks noGrp="1"/>
          </p:cNvSpPr>
          <p:nvPr>
            <p:ph type="title"/>
          </p:nvPr>
        </p:nvSpPr>
        <p:spPr>
          <a:xfrm>
            <a:off x="230832" y="116632"/>
            <a:ext cx="8733656" cy="720080"/>
          </a:xfrm>
          <a:prstGeom prst="rect">
            <a:avLst/>
          </a:prstGeom>
        </p:spPr>
        <p:txBody>
          <a:bodyPr vert="horz" rtlCol="0" anchor="ctr">
            <a:normAutofit fontScale="9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P1.3 – Life Cycle – Analysis Phase – Preparing a Project Proposal</a:t>
            </a:r>
            <a:endParaRPr lang="en-GB" sz="2200" dirty="0"/>
          </a:p>
        </p:txBody>
      </p:sp>
    </p:spTree>
    <p:extLst>
      <p:ext uri="{BB962C8B-B14F-4D97-AF65-F5344CB8AC3E}">
        <p14:creationId xmlns:p14="http://schemas.microsoft.com/office/powerpoint/2010/main" val="241104448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640960" cy="5688632"/>
          </a:xfrm>
        </p:spPr>
        <p:txBody>
          <a:bodyPr>
            <a:noAutofit/>
          </a:bodyPr>
          <a:lstStyle/>
          <a:p>
            <a:r>
              <a:rPr lang="en-GB" sz="1800" dirty="0" smtClean="0"/>
              <a:t>When a Project has been agreed the first stages of solving a problem are arranged. There might be multiple solutions to a problem but only one can take place. Restrictions on budget, time, place, manpower and resources will be determined based on setting an objective, or target. </a:t>
            </a:r>
          </a:p>
          <a:p>
            <a:pPr>
              <a:buNone/>
            </a:pPr>
            <a:r>
              <a:rPr lang="en-GB" sz="1800" b="1" dirty="0" smtClean="0"/>
              <a:t>Make your objectives SMART, as follows:</a:t>
            </a:r>
          </a:p>
          <a:p>
            <a:r>
              <a:rPr lang="en-GB" sz="1800" b="1" dirty="0" smtClean="0"/>
              <a:t>Specific: </a:t>
            </a:r>
            <a:r>
              <a:rPr lang="en-GB" sz="1800" dirty="0" smtClean="0"/>
              <a:t>Define your objectives clearly, in detail, with no room for misinterpretation.</a:t>
            </a:r>
          </a:p>
          <a:p>
            <a:r>
              <a:rPr lang="en-GB" sz="1800" b="1" dirty="0" smtClean="0"/>
              <a:t>Measurable</a:t>
            </a:r>
            <a:r>
              <a:rPr lang="en-GB" sz="1800" dirty="0" smtClean="0"/>
              <a:t>: State the measures and performance specifications you’ll use to determine whether you’ve met your objectives.</a:t>
            </a:r>
          </a:p>
          <a:p>
            <a:r>
              <a:rPr lang="en-GB" sz="1800" b="1" dirty="0" smtClean="0"/>
              <a:t>Achievable: </a:t>
            </a:r>
            <a:r>
              <a:rPr lang="en-GB" sz="1800" dirty="0" smtClean="0"/>
              <a:t>Set challenging objectives that encourage people to stretch beyond their comfort zones.</a:t>
            </a:r>
          </a:p>
          <a:p>
            <a:r>
              <a:rPr lang="en-GB" sz="1800" b="1" dirty="0" smtClean="0"/>
              <a:t>Realistic: </a:t>
            </a:r>
            <a:r>
              <a:rPr lang="en-GB" sz="1800" dirty="0" smtClean="0"/>
              <a:t>Set objectives the project team believes it can achieve.</a:t>
            </a:r>
          </a:p>
          <a:p>
            <a:r>
              <a:rPr lang="en-GB" sz="1800" b="1" dirty="0" smtClean="0"/>
              <a:t>Time sensitive: </a:t>
            </a:r>
            <a:r>
              <a:rPr lang="en-GB" sz="1800" dirty="0" smtClean="0"/>
              <a:t>Include the date by which you’ll achieve the objectives.</a:t>
            </a:r>
          </a:p>
          <a:p>
            <a:endParaRPr lang="en-GB" sz="1000" b="1" dirty="0" smtClean="0"/>
          </a:p>
          <a:p>
            <a:r>
              <a:rPr lang="en-GB" sz="1800" b="1" dirty="0" smtClean="0"/>
              <a:t>Make your objectives controllable. Make sure that you and your team </a:t>
            </a:r>
            <a:r>
              <a:rPr lang="en-GB" sz="1800" dirty="0" smtClean="0"/>
              <a:t>believe you can influence the success of each objective. If you don’t believe you can, you may not commit 100 percent to achieving it (and most likely you won’t even try). In that case, it becomes a wish, not an objective.</a:t>
            </a:r>
          </a:p>
          <a:p>
            <a:endParaRPr lang="en-GB" sz="900" b="1" dirty="0" smtClean="0"/>
          </a:p>
        </p:txBody>
      </p:sp>
      <p:sp>
        <p:nvSpPr>
          <p:cNvPr id="5" name="Title 1"/>
          <p:cNvSpPr txBox="1">
            <a:spLocks noGrp="1"/>
          </p:cNvSpPr>
          <p:nvPr>
            <p:ph type="title"/>
          </p:nvPr>
        </p:nvSpPr>
        <p:spPr>
          <a:xfrm>
            <a:off x="230832" y="116632"/>
            <a:ext cx="8733656" cy="576064"/>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P1.4 – Life Cycle – Design Phase – Producing Possible Solutions</a:t>
            </a:r>
            <a:endParaRPr lang="en-GB" sz="2200" dirty="0"/>
          </a:p>
        </p:txBody>
      </p:sp>
    </p:spTree>
    <p:extLst>
      <p:ext uri="{BB962C8B-B14F-4D97-AF65-F5344CB8AC3E}">
        <p14:creationId xmlns:p14="http://schemas.microsoft.com/office/powerpoint/2010/main" val="378156766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640960" cy="5472608"/>
          </a:xfrm>
        </p:spPr>
        <p:txBody>
          <a:bodyPr>
            <a:noAutofit/>
          </a:bodyPr>
          <a:lstStyle/>
          <a:p>
            <a:r>
              <a:rPr lang="en-GB" sz="2000" b="1" dirty="0" smtClean="0"/>
              <a:t>Identify all objectives. Time and resources are always scarce, so if you </a:t>
            </a:r>
            <a:r>
              <a:rPr lang="en-GB" sz="2000" dirty="0" smtClean="0"/>
              <a:t>don’t specify an objective, you won’t (and shouldn’t) work to achieve it.</a:t>
            </a:r>
          </a:p>
          <a:p>
            <a:endParaRPr lang="en-GB" sz="900" dirty="0" smtClean="0"/>
          </a:p>
          <a:p>
            <a:r>
              <a:rPr lang="en-GB" sz="2000" b="1" dirty="0" smtClean="0"/>
              <a:t>Be sure the client and team agree on your project’s objectives.</a:t>
            </a:r>
          </a:p>
          <a:p>
            <a:r>
              <a:rPr lang="en-GB" sz="2000" dirty="0" smtClean="0"/>
              <a:t>When the client buys into your objectives, you feel confident that achieving the objectives constitutes true project success. When your development team buy into your objectives, you have the greatest chance that people will work their hardest to achieve them. If the client don’t agree with your objectives, revise them until they do agree. After all, your clients’ needs are the whole reason for your project! If your team don’t buy into your objectives, work with them to identify their concerns and develop approaches they think can work.</a:t>
            </a:r>
          </a:p>
          <a:p>
            <a:pPr marL="109728" indent="0">
              <a:buNone/>
            </a:pPr>
            <a:r>
              <a:rPr lang="en-GB" sz="2000" b="1" dirty="0" smtClean="0"/>
              <a:t>P1.4  – Task 4 </a:t>
            </a:r>
            <a:r>
              <a:rPr lang="en-GB" sz="2000" dirty="0" smtClean="0"/>
              <a:t>– Explain the importance of setting SMART objectives to produce possible solutions and how these objectives can have an impact on the success of a project.</a:t>
            </a:r>
          </a:p>
        </p:txBody>
      </p:sp>
      <p:sp>
        <p:nvSpPr>
          <p:cNvPr id="5" name="Title 1"/>
          <p:cNvSpPr txBox="1">
            <a:spLocks noGrp="1"/>
          </p:cNvSpPr>
          <p:nvPr>
            <p:ph type="title"/>
          </p:nvPr>
        </p:nvSpPr>
        <p:spPr>
          <a:xfrm>
            <a:off x="230832" y="116632"/>
            <a:ext cx="8733656" cy="576064"/>
          </a:xfrm>
          <a:prstGeom prst="rect">
            <a:avLst/>
          </a:prstGeom>
        </p:spPr>
        <p:txBody>
          <a:bodyPr vert="horz" rtlCol="0" anchor="ctr">
            <a:norm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P1.4 – Life Cycle – Design Phase – Producing Possible Solutions</a:t>
            </a:r>
            <a:endParaRPr lang="en-GB" sz="2200" dirty="0"/>
          </a:p>
        </p:txBody>
      </p:sp>
    </p:spTree>
    <p:extLst>
      <p:ext uri="{BB962C8B-B14F-4D97-AF65-F5344CB8AC3E}">
        <p14:creationId xmlns:p14="http://schemas.microsoft.com/office/powerpoint/2010/main" val="135125046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640960" cy="5472608"/>
          </a:xfrm>
        </p:spPr>
        <p:txBody>
          <a:bodyPr>
            <a:noAutofit/>
          </a:bodyPr>
          <a:lstStyle/>
          <a:p>
            <a:r>
              <a:rPr lang="en-GB" sz="1800" dirty="0" smtClean="0"/>
              <a:t>As stated, there are many solutions to a project but only one that fits. Once a project starts there will be negotiations on what way to do each stage, where those states intercept, which resources can be replicated, which Pert or Gantt to use. Pre-empting the stages will save on resources and time. This is where the initial stage comes into its own, a meeting of minds when all staff involved state what way they will tackle a task, when and how and what resources will be necessary.</a:t>
            </a:r>
          </a:p>
          <a:p>
            <a:r>
              <a:rPr lang="en-GB" sz="1800" dirty="0" smtClean="0"/>
              <a:t>Another term for this is </a:t>
            </a:r>
            <a:r>
              <a:rPr lang="en-GB" sz="1800" b="1" dirty="0" smtClean="0"/>
              <a:t>Project Skills Audit</a:t>
            </a:r>
            <a:r>
              <a:rPr lang="en-GB" sz="1800" dirty="0" smtClean="0"/>
              <a:t> – We are all good at something, better at databases than Spread sheets, more capable of solitary working than team work. Drawing up plans in terms of Gantt and Pert needs to take all these into consideration before the stages begin, specifically if tasks rely on the completion of other tasks.</a:t>
            </a:r>
          </a:p>
          <a:p>
            <a:r>
              <a:rPr lang="en-GB" sz="1800" dirty="0" smtClean="0"/>
              <a:t>Breaking down each aspect of the system and planning these states allows for a more effective management of a project. Effective project managers spend as much time preparing aspects as stages in order to reach a goal.</a:t>
            </a:r>
          </a:p>
          <a:p>
            <a:pPr marL="109728" indent="0">
              <a:buNone/>
            </a:pPr>
            <a:r>
              <a:rPr lang="en-GB" sz="1800" b="1" dirty="0" smtClean="0"/>
              <a:t>P1.5 – Task </a:t>
            </a:r>
            <a:r>
              <a:rPr lang="en-GB" sz="1800" b="1" dirty="0"/>
              <a:t>5</a:t>
            </a:r>
            <a:r>
              <a:rPr lang="en-GB" sz="1800" b="1" dirty="0" smtClean="0"/>
              <a:t> </a:t>
            </a:r>
            <a:r>
              <a:rPr lang="en-GB" sz="1800" dirty="0" smtClean="0"/>
              <a:t>– Explain the importance of pre-designing Aspects of a system and how a good system plan can have an impact on the success of a project production.</a:t>
            </a:r>
          </a:p>
        </p:txBody>
      </p:sp>
      <p:sp>
        <p:nvSpPr>
          <p:cNvPr id="5" name="Title 1"/>
          <p:cNvSpPr txBox="1">
            <a:spLocks noGrp="1"/>
          </p:cNvSpPr>
          <p:nvPr>
            <p:ph type="title"/>
          </p:nvPr>
        </p:nvSpPr>
        <p:spPr>
          <a:xfrm>
            <a:off x="230832" y="116632"/>
            <a:ext cx="8733656" cy="576064"/>
          </a:xfrm>
          <a:prstGeom prst="rect">
            <a:avLst/>
          </a:prstGeom>
        </p:spPr>
        <p:txBody>
          <a:bodyPr vert="horz" rtlCol="0" anchor="ctr">
            <a:normAutofit fontScale="900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P1.5 – Life Cycle – Design Phase – Designing Aspects of the System</a:t>
            </a:r>
            <a:endParaRPr lang="en-GB" sz="2200" dirty="0"/>
          </a:p>
        </p:txBody>
      </p:sp>
    </p:spTree>
    <p:extLst>
      <p:ext uri="{BB962C8B-B14F-4D97-AF65-F5344CB8AC3E}">
        <p14:creationId xmlns:p14="http://schemas.microsoft.com/office/powerpoint/2010/main" val="521063"/>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568952" cy="5832648"/>
          </a:xfrm>
        </p:spPr>
        <p:txBody>
          <a:bodyPr>
            <a:normAutofit fontScale="55000" lnSpcReduction="20000"/>
          </a:bodyPr>
          <a:lstStyle/>
          <a:p>
            <a:r>
              <a:rPr lang="en-GB" dirty="0" smtClean="0"/>
              <a:t>Your project team typically includes people with different skill sets and operating styles who work in different parts of the organization. You may not have worked extensively with these people before. In addition, your project usually has a tight time schedule, and team members most likely are working on several other projects at the same time.</a:t>
            </a:r>
          </a:p>
          <a:p>
            <a:r>
              <a:rPr lang="en-GB" dirty="0" smtClean="0"/>
              <a:t>Success in this environment requires that you all agree how to work with each other to maximize contributions and minimize wasted time and mistakes. The team needs an approach that gives everyone confidence that members will live up to their commitments. The team leader and every team member must understand and be comfortable with the planned roles. The following concepts can help you define and clarify how team members should relate to each other and to their assigned tasks:</a:t>
            </a:r>
          </a:p>
          <a:p>
            <a:r>
              <a:rPr lang="en-GB" b="1" dirty="0" smtClean="0"/>
              <a:t>Authority: </a:t>
            </a:r>
            <a:r>
              <a:rPr lang="en-GB" dirty="0" smtClean="0"/>
              <a:t>The ability to make binding decisions about your project’s products, schedule, resources, and activities. Examples include your ability to sign purchase orders not to exceed £3,000 and your ability to change a scheduled date by no more than two weeks.</a:t>
            </a:r>
          </a:p>
          <a:p>
            <a:r>
              <a:rPr lang="en-GB" b="1" dirty="0" smtClean="0"/>
              <a:t>Responsibility: </a:t>
            </a:r>
            <a:r>
              <a:rPr lang="en-GB" dirty="0" smtClean="0"/>
              <a:t>The commitment to achieve specific results. An example is your promise to have a draft report ready by March 1.</a:t>
            </a:r>
          </a:p>
          <a:p>
            <a:r>
              <a:rPr lang="en-GB" b="1" dirty="0" smtClean="0"/>
              <a:t>Accountability: </a:t>
            </a:r>
            <a:r>
              <a:rPr lang="en-GB" dirty="0" smtClean="0"/>
              <a:t>Bringing consequences to bear in response to people’s performance. An example: Your boss notes in your annual performance appraisal that you solved a difficult manufacturing problem. Unfortunately, many people think accountability means paying the price when you foul up. This fear often causes people to avoid situations where they’ll be accountable for their performance. Paying a price when you foul up is certainly half of the concept, but the other half is being rewarded for doing a good job. This positive reinforcement is far more effective than negative reinforcement to encourage high-quality results.</a:t>
            </a:r>
          </a:p>
          <a:p>
            <a:pPr marL="109728" indent="0">
              <a:buNone/>
            </a:pPr>
            <a:r>
              <a:rPr lang="en-GB" sz="2800" b="1" dirty="0" smtClean="0"/>
              <a:t>P1.6 – Task 6 </a:t>
            </a:r>
            <a:r>
              <a:rPr lang="en-GB" sz="2800" dirty="0" smtClean="0"/>
              <a:t>– Explain the importance of setting specific Team Roles in terms of </a:t>
            </a:r>
            <a:r>
              <a:rPr lang="en-GB" sz="2800" b="1" dirty="0" smtClean="0"/>
              <a:t>Authority</a:t>
            </a:r>
            <a:r>
              <a:rPr lang="en-GB" sz="2800" dirty="0" smtClean="0"/>
              <a:t>, </a:t>
            </a:r>
            <a:r>
              <a:rPr lang="en-GB" sz="2800" b="1" dirty="0" smtClean="0"/>
              <a:t>Responsibility</a:t>
            </a:r>
            <a:r>
              <a:rPr lang="en-GB" sz="2800" dirty="0" smtClean="0"/>
              <a:t> and </a:t>
            </a:r>
            <a:r>
              <a:rPr lang="en-GB" sz="2800" b="1" dirty="0" smtClean="0"/>
              <a:t>Accountability</a:t>
            </a:r>
            <a:r>
              <a:rPr lang="en-GB" sz="2800" dirty="0" smtClean="0"/>
              <a:t> and how this can have an impact on the success of a project.</a:t>
            </a:r>
          </a:p>
          <a:p>
            <a:endParaRPr lang="en-GB" dirty="0" smtClean="0"/>
          </a:p>
        </p:txBody>
      </p:sp>
      <p:sp>
        <p:nvSpPr>
          <p:cNvPr id="5" name="Title 1"/>
          <p:cNvSpPr txBox="1">
            <a:spLocks noGrp="1"/>
          </p:cNvSpPr>
          <p:nvPr>
            <p:ph type="title"/>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200" dirty="0" smtClean="0"/>
              <a:t>P1.6 – Life Cycle – Implementation Phase – Creation - Teams </a:t>
            </a:r>
            <a:endParaRPr lang="en-GB" sz="2200" dirty="0"/>
          </a:p>
        </p:txBody>
      </p:sp>
    </p:spTree>
    <p:extLst>
      <p:ext uri="{BB962C8B-B14F-4D97-AF65-F5344CB8AC3E}">
        <p14:creationId xmlns:p14="http://schemas.microsoft.com/office/powerpoint/2010/main" val="254786958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568952" cy="5487888"/>
          </a:xfrm>
        </p:spPr>
        <p:txBody>
          <a:bodyPr>
            <a:noAutofit/>
          </a:bodyPr>
          <a:lstStyle/>
          <a:p>
            <a:r>
              <a:rPr lang="en-GB" sz="1800" dirty="0" smtClean="0"/>
              <a:t>Project assignments always have deadlines. So even though you’re not sure what your new project is to accomplish, you want to know when it has to be finished. Unfortunately, when you do find out the end date, your immediate reaction is often “But I don’t have enough time!”</a:t>
            </a:r>
          </a:p>
          <a:p>
            <a:r>
              <a:rPr lang="en-GB" sz="1800" dirty="0" smtClean="0"/>
              <a:t>The truth is, when you receive your project assignment, you usually have no idea how long it’ll take. First reactions tend to be based on fear and anxiety more than facts, especially if you’re trying to juggle multiple responsibilities and the project sounds complex.</a:t>
            </a:r>
          </a:p>
          <a:p>
            <a:r>
              <a:rPr lang="en-GB" sz="1800" dirty="0" smtClean="0"/>
              <a:t>You need an organized approach to clarify how you plan to perform your project’s activities, what schedules are possible, and how you’ll meet deadlines that initially appear unrealistic. This chapter describes a technique that helps you proactively develop your schedule possibilities.</a:t>
            </a:r>
          </a:p>
          <a:p>
            <a:r>
              <a:rPr lang="en-GB" sz="1800" b="1" dirty="0"/>
              <a:t>Event</a:t>
            </a:r>
            <a:r>
              <a:rPr lang="en-GB" sz="1800" dirty="0"/>
              <a:t> - An event is a significant occurrence in the life of your project, sometimes called a milestone or a deliverable. Events take no time and consume no resources; they occur instantaneously. Think of them as signposts that signify a certain point in your trip to project completion. Events mark the start or finish of one activity or a group of activities. Examples of events are draft report approved and design begun</a:t>
            </a:r>
            <a:r>
              <a:rPr lang="en-GB" sz="1800" dirty="0" smtClean="0"/>
              <a:t>.</a:t>
            </a:r>
            <a:endParaRPr lang="en-GB" sz="1800" dirty="0"/>
          </a:p>
        </p:txBody>
      </p:sp>
      <p:sp>
        <p:nvSpPr>
          <p:cNvPr id="7" name="Title 1"/>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P1.7 – Life Cycle – Implementation Phase – Creation - Scheduling</a:t>
            </a:r>
            <a:endParaRPr lang="en-GB" sz="2000" dirty="0"/>
          </a:p>
        </p:txBody>
      </p:sp>
    </p:spTree>
    <p:extLst>
      <p:ext uri="{BB962C8B-B14F-4D97-AF65-F5344CB8AC3E}">
        <p14:creationId xmlns:p14="http://schemas.microsoft.com/office/powerpoint/2010/main" val="414737918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568952" cy="5832648"/>
          </a:xfrm>
        </p:spPr>
        <p:txBody>
          <a:bodyPr>
            <a:noAutofit/>
          </a:bodyPr>
          <a:lstStyle/>
          <a:p>
            <a:r>
              <a:rPr lang="en-GB" sz="1700" b="1" dirty="0" smtClean="0"/>
              <a:t>Activity - </a:t>
            </a:r>
            <a:r>
              <a:rPr lang="en-GB" sz="1700" dirty="0" smtClean="0"/>
              <a:t>An </a:t>
            </a:r>
            <a:r>
              <a:rPr lang="en-GB" sz="1700" i="1" dirty="0" smtClean="0"/>
              <a:t>activity is the work to go from one event to the next in your project. </a:t>
            </a:r>
            <a:r>
              <a:rPr lang="en-GB" sz="1700" dirty="0" smtClean="0"/>
              <a:t>Activities take time and consume resources; they describe action. Examples of activities are </a:t>
            </a:r>
            <a:r>
              <a:rPr lang="en-GB" sz="1700" i="1" dirty="0" smtClean="0"/>
              <a:t>design report format and identify needs for new product. </a:t>
            </a:r>
            <a:r>
              <a:rPr lang="en-GB" sz="1700" dirty="0" smtClean="0"/>
              <a:t>Make sure you define activities and events clearly. The more clearly you define them, the more accurately you can estimate time and resources, the more easily you can assign the task to someone else, and the more meaningful your tracking becomes.</a:t>
            </a:r>
          </a:p>
          <a:p>
            <a:r>
              <a:rPr lang="en-GB" sz="1700" b="1" dirty="0" smtClean="0"/>
              <a:t>Span time - </a:t>
            </a:r>
            <a:r>
              <a:rPr lang="en-GB" sz="1700" i="1" dirty="0" smtClean="0"/>
              <a:t>Span time is the actual calendar time to complete an activity, also called duration. </a:t>
            </a:r>
            <a:r>
              <a:rPr lang="en-GB" sz="1700" dirty="0" smtClean="0"/>
              <a:t>The amount of work effort, people’s availability, and whether people can work on an activity at the same time all affect the activity’s span time. Capacity of non-personnel resources (for example, a computer’s processing speed and the pages per minute that a copier can print) and availability of those resources also affect span time. Delay can also add to an activity’s span time. If your boss spends one hour reading your memo after it sat in her inbox for four days and seven hours, the activity’s span time is five days, even though she spent only one hour reading it. Understanding the basis of a span-time estimate helps you to figure out ways to reduce it.</a:t>
            </a:r>
          </a:p>
          <a:p>
            <a:pPr marL="109728" indent="0">
              <a:buNone/>
            </a:pPr>
            <a:r>
              <a:rPr lang="en-GB" sz="1700" b="1" dirty="0" smtClean="0"/>
              <a:t>P1.7 – Task 7 </a:t>
            </a:r>
            <a:r>
              <a:rPr lang="en-GB" sz="1700" dirty="0" smtClean="0"/>
              <a:t>– Explain the importance of setting specific </a:t>
            </a:r>
            <a:r>
              <a:rPr lang="en-GB" sz="1700" b="1" dirty="0" smtClean="0"/>
              <a:t>Scheduling</a:t>
            </a:r>
            <a:r>
              <a:rPr lang="en-GB" sz="1700" dirty="0" smtClean="0"/>
              <a:t> </a:t>
            </a:r>
            <a:r>
              <a:rPr lang="en-GB" sz="1700" b="1" dirty="0" smtClean="0"/>
              <a:t>Targets</a:t>
            </a:r>
            <a:r>
              <a:rPr lang="en-GB" sz="1700" dirty="0" smtClean="0"/>
              <a:t> in terms of </a:t>
            </a:r>
            <a:r>
              <a:rPr lang="en-GB" sz="1700" b="1" dirty="0" smtClean="0"/>
              <a:t>Event</a:t>
            </a:r>
            <a:r>
              <a:rPr lang="en-GB" sz="1700" dirty="0" smtClean="0"/>
              <a:t>, </a:t>
            </a:r>
            <a:r>
              <a:rPr lang="en-GB" sz="1700" b="1" dirty="0" smtClean="0"/>
              <a:t>Activity </a:t>
            </a:r>
            <a:r>
              <a:rPr lang="en-GB" sz="1700" dirty="0" smtClean="0"/>
              <a:t>and </a:t>
            </a:r>
            <a:r>
              <a:rPr lang="en-GB" sz="1700" b="1" dirty="0" smtClean="0"/>
              <a:t>Span Time </a:t>
            </a:r>
            <a:r>
              <a:rPr lang="en-GB" sz="1700" dirty="0" smtClean="0"/>
              <a:t>and how this can have an impact on the success of a project.</a:t>
            </a:r>
          </a:p>
        </p:txBody>
      </p:sp>
      <p:sp>
        <p:nvSpPr>
          <p:cNvPr id="5" name="Title 1"/>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P1.7 – Life Cycle – Implementation Phase – Creation - Scheduling</a:t>
            </a:r>
            <a:endParaRPr lang="en-GB" sz="2000" dirty="0"/>
          </a:p>
        </p:txBody>
      </p:sp>
    </p:spTree>
    <p:extLst>
      <p:ext uri="{BB962C8B-B14F-4D97-AF65-F5344CB8AC3E}">
        <p14:creationId xmlns:p14="http://schemas.microsoft.com/office/powerpoint/2010/main" val="194402613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Grp="1" noChangeAspect="1" noChangeArrowheads="1"/>
          </p:cNvPicPr>
          <p:nvPr>
            <p:ph idx="1"/>
          </p:nvPr>
        </p:nvPicPr>
        <p:blipFill>
          <a:blip r:embed="rId2" cstate="print"/>
          <a:srcRect l="34020" t="41536" r="28786" b="33534"/>
          <a:stretch>
            <a:fillRect/>
          </a:stretch>
        </p:blipFill>
        <p:spPr bwMode="auto">
          <a:xfrm>
            <a:off x="5301988" y="2908101"/>
            <a:ext cx="3672408" cy="1538441"/>
          </a:xfrm>
          <a:prstGeom prst="rect">
            <a:avLst/>
          </a:prstGeom>
          <a:noFill/>
          <a:ln w="9525">
            <a:noFill/>
            <a:miter lim="800000"/>
            <a:headEnd/>
            <a:tailEnd/>
          </a:ln>
        </p:spPr>
      </p:pic>
      <p:sp>
        <p:nvSpPr>
          <p:cNvPr id="5" name="Rectangle 4"/>
          <p:cNvSpPr/>
          <p:nvPr/>
        </p:nvSpPr>
        <p:spPr>
          <a:xfrm>
            <a:off x="179512" y="2908101"/>
            <a:ext cx="5112568" cy="1384995"/>
          </a:xfrm>
          <a:prstGeom prst="rect">
            <a:avLst/>
          </a:prstGeom>
        </p:spPr>
        <p:txBody>
          <a:bodyPr wrap="square">
            <a:spAutoFit/>
          </a:bodyPr>
          <a:lstStyle/>
          <a:p>
            <a:r>
              <a:rPr lang="en-GB" sz="1400" dirty="0" smtClean="0"/>
              <a:t>Figure 1 illustrates a resources matrix for non-personnel resources. The matrix displays the following information for every lowest-level activity in your project </a:t>
            </a:r>
          </a:p>
          <a:p>
            <a:pPr marL="285750" indent="-285750">
              <a:buFont typeface="Arial" pitchFamily="34" charset="0"/>
              <a:buChar char="•"/>
            </a:pPr>
            <a:r>
              <a:rPr lang="en-GB" sz="1400" dirty="0" smtClean="0"/>
              <a:t>Work Breakdown Structure </a:t>
            </a:r>
          </a:p>
          <a:p>
            <a:pPr marL="273050" indent="-273050">
              <a:buFont typeface="Arial" pitchFamily="34" charset="0"/>
              <a:buChar char="•"/>
            </a:pPr>
            <a:r>
              <a:rPr lang="en-GB" sz="1400" dirty="0" smtClean="0"/>
              <a:t>The non-personnel resources to perform the activity </a:t>
            </a:r>
          </a:p>
          <a:p>
            <a:pPr marL="273050" indent="-273050">
              <a:buFont typeface="Arial" pitchFamily="34" charset="0"/>
              <a:buChar char="•"/>
            </a:pPr>
            <a:r>
              <a:rPr lang="en-GB" sz="1400" dirty="0" smtClean="0"/>
              <a:t>The required amount of each resource</a:t>
            </a:r>
            <a:endParaRPr lang="en-GB" sz="1400" dirty="0"/>
          </a:p>
        </p:txBody>
      </p:sp>
      <p:pic>
        <p:nvPicPr>
          <p:cNvPr id="2051" name="Picture 3"/>
          <p:cNvPicPr>
            <a:picLocks noChangeAspect="1" noChangeArrowheads="1"/>
          </p:cNvPicPr>
          <p:nvPr/>
        </p:nvPicPr>
        <p:blipFill>
          <a:blip r:embed="rId3" cstate="print"/>
          <a:srcRect l="33463" t="37715" r="39959" b="29210"/>
          <a:stretch>
            <a:fillRect/>
          </a:stretch>
        </p:blipFill>
        <p:spPr bwMode="auto">
          <a:xfrm>
            <a:off x="296035" y="4527741"/>
            <a:ext cx="2475765" cy="1925595"/>
          </a:xfrm>
          <a:prstGeom prst="rect">
            <a:avLst/>
          </a:prstGeom>
          <a:noFill/>
          <a:ln w="9525">
            <a:noFill/>
            <a:miter lim="800000"/>
            <a:headEnd/>
            <a:tailEnd/>
          </a:ln>
        </p:spPr>
      </p:pic>
      <p:sp>
        <p:nvSpPr>
          <p:cNvPr id="7" name="Rectangle 6"/>
          <p:cNvSpPr/>
          <p:nvPr/>
        </p:nvSpPr>
        <p:spPr>
          <a:xfrm>
            <a:off x="3054497" y="4890373"/>
            <a:ext cx="5796136" cy="1200329"/>
          </a:xfrm>
          <a:prstGeom prst="rect">
            <a:avLst/>
          </a:prstGeom>
        </p:spPr>
        <p:txBody>
          <a:bodyPr wrap="square">
            <a:spAutoFit/>
          </a:bodyPr>
          <a:lstStyle/>
          <a:p>
            <a:r>
              <a:rPr lang="en-GB" dirty="0" smtClean="0"/>
              <a:t>Figure 2 illustrates a computer usage chart for your task. The chart indicates that Task 1 requires ten hours of computer time in Weeks 1, 2, and 3, respectively.</a:t>
            </a:r>
            <a:endParaRPr lang="en-GB" dirty="0"/>
          </a:p>
        </p:txBody>
      </p:sp>
      <p:sp>
        <p:nvSpPr>
          <p:cNvPr id="8" name="Content Placeholder 2"/>
          <p:cNvSpPr txBox="1">
            <a:spLocks/>
          </p:cNvSpPr>
          <p:nvPr/>
        </p:nvSpPr>
        <p:spPr>
          <a:xfrm>
            <a:off x="251520" y="692696"/>
            <a:ext cx="8568952" cy="5487888"/>
          </a:xfrm>
          <a:prstGeom prst="rect">
            <a:avLst/>
          </a:prstGeom>
        </p:spPr>
        <p:txBody>
          <a:bodyPr vert="horz">
            <a:normAutofit/>
          </a:bodyPr>
          <a:lst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a:lstStyle>
          <a:p>
            <a:pPr marL="109728" indent="0">
              <a:buNone/>
            </a:pPr>
            <a:r>
              <a:rPr lang="en-GB" sz="1600" dirty="0" smtClean="0"/>
              <a:t>The final requirement for a successful project is sufficient funds to secure the necessary people and resources. All major project decisions (including whether to undertake it, whether to continue it, and — after it’s done — to determine how successful it was) must consider the project’s costs.</a:t>
            </a:r>
          </a:p>
          <a:p>
            <a:r>
              <a:rPr lang="en-GB" sz="1600" dirty="0" smtClean="0"/>
              <a:t>In addition to personnel, your project may require a variety of other resources (such as furniture, fixtures, equipment, raw materials, and information) that are important to your project’s success. Plan for these non-personnel resources the same way you plan to meet your personnel requirements.</a:t>
            </a:r>
          </a:p>
        </p:txBody>
      </p:sp>
      <p:sp>
        <p:nvSpPr>
          <p:cNvPr id="9" name="Title 1"/>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P1.8 – Life Cycle – Implementation Phase – Creation - Funding</a:t>
            </a:r>
            <a:endParaRPr lang="en-GB" sz="2000" dirty="0"/>
          </a:p>
        </p:txBody>
      </p:sp>
    </p:spTree>
    <p:extLst>
      <p:ext uri="{BB962C8B-B14F-4D97-AF65-F5344CB8AC3E}">
        <p14:creationId xmlns:p14="http://schemas.microsoft.com/office/powerpoint/2010/main" val="62447121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cstate="print"/>
          <a:srcRect l="33366" t="44055" r="38875" b="28540"/>
          <a:stretch>
            <a:fillRect/>
          </a:stretch>
        </p:blipFill>
        <p:spPr bwMode="auto">
          <a:xfrm>
            <a:off x="323528" y="836711"/>
            <a:ext cx="3528392" cy="2177093"/>
          </a:xfrm>
          <a:prstGeom prst="rect">
            <a:avLst/>
          </a:prstGeom>
          <a:noFill/>
          <a:ln w="9525">
            <a:noFill/>
            <a:miter lim="800000"/>
            <a:headEnd/>
            <a:tailEnd/>
          </a:ln>
        </p:spPr>
      </p:pic>
      <p:sp>
        <p:nvSpPr>
          <p:cNvPr id="9" name="Rectangle 8"/>
          <p:cNvSpPr/>
          <p:nvPr/>
        </p:nvSpPr>
        <p:spPr>
          <a:xfrm>
            <a:off x="4032448" y="836712"/>
            <a:ext cx="4572000" cy="2308324"/>
          </a:xfrm>
          <a:prstGeom prst="rect">
            <a:avLst/>
          </a:prstGeom>
        </p:spPr>
        <p:txBody>
          <a:bodyPr>
            <a:spAutoFit/>
          </a:bodyPr>
          <a:lstStyle/>
          <a:p>
            <a:r>
              <a:rPr lang="en-GB" dirty="0" smtClean="0"/>
              <a:t>Figure 3 summarises the weekly usage of all resources for the project</a:t>
            </a:r>
            <a:r>
              <a:rPr lang="en-GB" dirty="0"/>
              <a:t>. </a:t>
            </a:r>
            <a:endParaRPr lang="en-GB" dirty="0" smtClean="0"/>
          </a:p>
          <a:p>
            <a:r>
              <a:rPr lang="en-GB" dirty="0" smtClean="0"/>
              <a:t>All </a:t>
            </a:r>
            <a:r>
              <a:rPr lang="en-GB" dirty="0"/>
              <a:t>project resources cost money. In a world of limited funds, you’re constantly deciding how to get the most return for your  investment. Therefore, estimating a project’s costs is important for several reasons</a:t>
            </a:r>
            <a:r>
              <a:rPr lang="en-GB" dirty="0" smtClean="0"/>
              <a:t>:</a:t>
            </a:r>
            <a:endParaRPr lang="en-GB" dirty="0"/>
          </a:p>
        </p:txBody>
      </p:sp>
      <p:sp>
        <p:nvSpPr>
          <p:cNvPr id="11" name="Rectangle 10"/>
          <p:cNvSpPr/>
          <p:nvPr/>
        </p:nvSpPr>
        <p:spPr>
          <a:xfrm>
            <a:off x="230832" y="3190324"/>
            <a:ext cx="8733656" cy="3046988"/>
          </a:xfrm>
          <a:prstGeom prst="rect">
            <a:avLst/>
          </a:prstGeom>
        </p:spPr>
        <p:txBody>
          <a:bodyPr wrap="square">
            <a:spAutoFit/>
          </a:bodyPr>
          <a:lstStyle/>
          <a:p>
            <a:pPr marL="355600" indent="-355600">
              <a:buFont typeface="Arial" pitchFamily="34" charset="0"/>
              <a:buChar char="•"/>
            </a:pPr>
            <a:r>
              <a:rPr lang="en-GB" sz="1600" dirty="0" smtClean="0"/>
              <a:t>It enables you to weigh anticipated benefits against anticipated costs to see whether the project makes sense.</a:t>
            </a:r>
          </a:p>
          <a:p>
            <a:pPr marL="355600" indent="-355600">
              <a:buFont typeface="Arial" pitchFamily="34" charset="0"/>
              <a:buChar char="•"/>
            </a:pPr>
            <a:r>
              <a:rPr lang="en-GB" sz="1600" dirty="0" smtClean="0"/>
              <a:t>It allows you to see whether the necessary funds are available to support the project.</a:t>
            </a:r>
          </a:p>
          <a:p>
            <a:pPr marL="355600" indent="-355600">
              <a:buFont typeface="Arial" pitchFamily="34" charset="0"/>
              <a:buChar char="•"/>
            </a:pPr>
            <a:r>
              <a:rPr lang="en-GB" sz="1600" dirty="0" smtClean="0"/>
              <a:t> It serves as a guideline to help ensure that you have sufficient funds to complete the project.</a:t>
            </a:r>
          </a:p>
          <a:p>
            <a:r>
              <a:rPr lang="en-GB" sz="1600" dirty="0" smtClean="0"/>
              <a:t>Although you may not develop and monitor detailed budgets for all your projects, knowing how to work with project costs can make you a better project</a:t>
            </a:r>
          </a:p>
          <a:p>
            <a:r>
              <a:rPr lang="en-GB" sz="1600" dirty="0" smtClean="0"/>
              <a:t>manager and increase your chances of project success.</a:t>
            </a:r>
          </a:p>
          <a:p>
            <a:r>
              <a:rPr lang="en-GB" sz="1600" b="1" dirty="0" smtClean="0"/>
              <a:t>P1.8 – Task 8 </a:t>
            </a:r>
            <a:r>
              <a:rPr lang="en-GB" sz="1600" dirty="0" smtClean="0"/>
              <a:t>– With the use of specific tables, explain the importance of setting specific </a:t>
            </a:r>
            <a:r>
              <a:rPr lang="en-GB" sz="1600" b="1" dirty="0" smtClean="0"/>
              <a:t>Finding Targets</a:t>
            </a:r>
            <a:r>
              <a:rPr lang="en-GB" sz="1600" dirty="0" smtClean="0"/>
              <a:t> and how this can have an impact on the success of a project.</a:t>
            </a:r>
          </a:p>
          <a:p>
            <a:endParaRPr lang="en-GB" sz="1600" dirty="0"/>
          </a:p>
        </p:txBody>
      </p:sp>
      <p:sp>
        <p:nvSpPr>
          <p:cNvPr id="8" name="Title 1"/>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P1.8 – Life Cycle – Implementation Phase – Creation - Funding</a:t>
            </a:r>
            <a:endParaRPr lang="en-GB" sz="2000" dirty="0"/>
          </a:p>
        </p:txBody>
      </p:sp>
    </p:spTree>
    <p:extLst>
      <p:ext uri="{BB962C8B-B14F-4D97-AF65-F5344CB8AC3E}">
        <p14:creationId xmlns:p14="http://schemas.microsoft.com/office/powerpoint/2010/main" val="369204896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270607055"/>
              </p:ext>
            </p:extLst>
          </p:nvPr>
        </p:nvGraphicFramePr>
        <p:xfrm>
          <a:off x="250825" y="1052736"/>
          <a:ext cx="8713663" cy="5349070"/>
        </p:xfrm>
        <a:graphic>
          <a:graphicData uri="http://schemas.openxmlformats.org/drawingml/2006/table">
            <a:tbl>
              <a:tblPr firstRow="1" bandRow="1">
                <a:tableStyleId>{5C22544A-7EE6-4342-B048-85BDC9FD1C3A}</a:tableStyleId>
              </a:tblPr>
              <a:tblGrid>
                <a:gridCol w="360730"/>
                <a:gridCol w="1368157"/>
                <a:gridCol w="432048"/>
                <a:gridCol w="1944216"/>
                <a:gridCol w="2376264"/>
                <a:gridCol w="2232248"/>
              </a:tblGrid>
              <a:tr h="1061281">
                <a:tc gridSpan="2">
                  <a:txBody>
                    <a:bodyPr/>
                    <a:lstStyle/>
                    <a:p>
                      <a:r>
                        <a:rPr kumimoji="0" lang="en-GB" sz="1200" b="1" i="0" u="none" strike="noStrike" kern="1200" baseline="0" dirty="0" smtClean="0">
                          <a:solidFill>
                            <a:schemeClr val="lt1"/>
                          </a:solidFill>
                          <a:latin typeface="Arial" pitchFamily="34" charset="0"/>
                          <a:ea typeface="+mn-ea"/>
                          <a:cs typeface="Arial" pitchFamily="34" charset="0"/>
                        </a:rPr>
                        <a:t>Learning Outcome (LO) </a:t>
                      </a:r>
                      <a:endParaRPr kumimoji="0" lang="en-GB" sz="1200" b="0" i="0" u="none" strike="noStrike" kern="1200" baseline="0" dirty="0" smtClean="0">
                        <a:solidFill>
                          <a:schemeClr val="lt1"/>
                        </a:solidFill>
                        <a:latin typeface="Arial" pitchFamily="34" charset="0"/>
                        <a:ea typeface="+mn-ea"/>
                        <a:cs typeface="Arial" pitchFamily="34" charset="0"/>
                      </a:endParaRPr>
                    </a:p>
                    <a:p>
                      <a:r>
                        <a:rPr kumimoji="0" lang="en-GB" sz="1200" b="0" i="0" u="none" strike="noStrike" kern="1200" baseline="0" dirty="0" smtClean="0">
                          <a:solidFill>
                            <a:schemeClr val="lt1"/>
                          </a:solidFill>
                          <a:latin typeface="Arial" pitchFamily="34" charset="0"/>
                          <a:ea typeface="+mn-ea"/>
                          <a:cs typeface="Arial" pitchFamily="34" charset="0"/>
                        </a:rPr>
                        <a:t>The learner will:</a:t>
                      </a:r>
                    </a:p>
                  </a:txBody>
                  <a:tcPr/>
                </a:tc>
                <a:tc hMerge="1">
                  <a:txBody>
                    <a:bodyPr/>
                    <a:lstStyle/>
                    <a:p>
                      <a:endParaRPr lang="en-GB"/>
                    </a:p>
                  </a:txBody>
                  <a:tcPr/>
                </a:tc>
                <a:tc gridSpan="2">
                  <a:txBody>
                    <a:bodyPr/>
                    <a:lstStyle/>
                    <a:p>
                      <a:r>
                        <a:rPr kumimoji="0" lang="en-GB" sz="1200" b="1" i="0" u="none" strike="noStrike" kern="1200" baseline="0" dirty="0" smtClean="0">
                          <a:solidFill>
                            <a:schemeClr val="lt1"/>
                          </a:solidFill>
                          <a:latin typeface="Arial" pitchFamily="34" charset="0"/>
                          <a:ea typeface="+mn-ea"/>
                          <a:cs typeface="Arial" pitchFamily="34" charset="0"/>
                        </a:rPr>
                        <a:t>Pass </a:t>
                      </a:r>
                      <a:endParaRPr kumimoji="0" lang="en-GB" sz="1200" b="0" i="0" u="none" strike="noStrike" kern="1200" baseline="0" dirty="0" smtClean="0">
                        <a:solidFill>
                          <a:schemeClr val="lt1"/>
                        </a:solidFill>
                        <a:latin typeface="Arial" pitchFamily="34" charset="0"/>
                        <a:ea typeface="+mn-ea"/>
                        <a:cs typeface="Arial" pitchFamily="34" charset="0"/>
                      </a:endParaRPr>
                    </a:p>
                    <a:p>
                      <a:r>
                        <a:rPr kumimoji="0" lang="en-GB" sz="1200" b="0" i="0" u="none" strike="noStrike" kern="1200" baseline="0" dirty="0" smtClean="0">
                          <a:solidFill>
                            <a:schemeClr val="lt1"/>
                          </a:solidFill>
                          <a:latin typeface="Arial" pitchFamily="34" charset="0"/>
                          <a:ea typeface="+mn-ea"/>
                          <a:cs typeface="Arial" pitchFamily="34" charset="0"/>
                        </a:rPr>
                        <a:t>The assessment criteria are the pass requirements for this unit. </a:t>
                      </a:r>
                    </a:p>
                    <a:p>
                      <a:r>
                        <a:rPr kumimoji="0" lang="en-GB" sz="1200" b="0" i="0" u="none" strike="noStrike" kern="1200" baseline="0" dirty="0" smtClean="0">
                          <a:solidFill>
                            <a:schemeClr val="lt1"/>
                          </a:solidFill>
                          <a:latin typeface="Arial" pitchFamily="34" charset="0"/>
                          <a:ea typeface="+mn-ea"/>
                          <a:cs typeface="Arial" pitchFamily="34" charset="0"/>
                        </a:rPr>
                        <a:t>The learner can: </a:t>
                      </a:r>
                    </a:p>
                  </a:txBody>
                  <a:tcPr/>
                </a:tc>
                <a:tc hMerge="1">
                  <a:txBody>
                    <a:bodyPr/>
                    <a:lstStyle/>
                    <a:p>
                      <a:endParaRPr lang="en-GB"/>
                    </a:p>
                  </a:txBody>
                  <a:tcPr/>
                </a:tc>
                <a:tc>
                  <a:txBody>
                    <a:bodyPr/>
                    <a:lstStyle/>
                    <a:p>
                      <a:r>
                        <a:rPr kumimoji="0" lang="en-GB" sz="1200" b="1" i="0" u="none" strike="noStrike" kern="1200" baseline="0" dirty="0" smtClean="0">
                          <a:solidFill>
                            <a:schemeClr val="lt1"/>
                          </a:solidFill>
                          <a:latin typeface="Arial" pitchFamily="34" charset="0"/>
                          <a:ea typeface="+mn-ea"/>
                          <a:cs typeface="Arial" pitchFamily="34" charset="0"/>
                        </a:rPr>
                        <a:t>Merit </a:t>
                      </a:r>
                      <a:endParaRPr kumimoji="0" lang="en-GB" sz="1200" b="0" i="0" u="none" strike="noStrike" kern="1200" baseline="0" dirty="0" smtClean="0">
                        <a:solidFill>
                          <a:schemeClr val="lt1"/>
                        </a:solidFill>
                        <a:latin typeface="Arial" pitchFamily="34" charset="0"/>
                        <a:ea typeface="+mn-ea"/>
                        <a:cs typeface="Arial" pitchFamily="34" charset="0"/>
                      </a:endParaRPr>
                    </a:p>
                    <a:p>
                      <a:r>
                        <a:rPr kumimoji="0" lang="en-GB" sz="1200" b="0" i="0" u="none" strike="noStrike" kern="1200" baseline="0" dirty="0" smtClean="0">
                          <a:solidFill>
                            <a:schemeClr val="lt1"/>
                          </a:solidFill>
                          <a:latin typeface="Arial" pitchFamily="34" charset="0"/>
                          <a:ea typeface="+mn-ea"/>
                          <a:cs typeface="Arial" pitchFamily="34" charset="0"/>
                        </a:rPr>
                        <a:t>For merit the evidence must show that, in addition to the pass criteria, the learner is able to: </a:t>
                      </a:r>
                    </a:p>
                  </a:txBody>
                  <a:tcPr/>
                </a:tc>
                <a:tc>
                  <a:txBody>
                    <a:bodyPr/>
                    <a:lstStyle/>
                    <a:p>
                      <a:r>
                        <a:rPr kumimoji="0" lang="en-GB" sz="1200" b="1" i="0" u="none" strike="noStrike" kern="1200" baseline="0" dirty="0" smtClean="0">
                          <a:solidFill>
                            <a:schemeClr val="lt1"/>
                          </a:solidFill>
                          <a:latin typeface="Arial" pitchFamily="34" charset="0"/>
                          <a:ea typeface="+mn-ea"/>
                          <a:cs typeface="Arial" pitchFamily="34" charset="0"/>
                        </a:rPr>
                        <a:t>Distinction </a:t>
                      </a:r>
                      <a:endParaRPr kumimoji="0" lang="en-GB" sz="1200" b="0" i="0" u="none" strike="noStrike" kern="1200" baseline="0" dirty="0" smtClean="0">
                        <a:solidFill>
                          <a:schemeClr val="lt1"/>
                        </a:solidFill>
                        <a:latin typeface="Arial" pitchFamily="34" charset="0"/>
                        <a:ea typeface="+mn-ea"/>
                        <a:cs typeface="Arial" pitchFamily="34" charset="0"/>
                      </a:endParaRPr>
                    </a:p>
                    <a:p>
                      <a:r>
                        <a:rPr kumimoji="0" lang="en-GB" sz="1200" b="0" i="0" u="none" strike="noStrike" kern="1200" baseline="0" dirty="0" smtClean="0">
                          <a:solidFill>
                            <a:schemeClr val="lt1"/>
                          </a:solidFill>
                          <a:latin typeface="Arial" pitchFamily="34" charset="0"/>
                          <a:ea typeface="+mn-ea"/>
                          <a:cs typeface="Arial" pitchFamily="34" charset="0"/>
                        </a:rPr>
                        <a:t>For distinction the evidence must show that, in addition to the pass and merit criteria, the learner is able to: </a:t>
                      </a:r>
                    </a:p>
                  </a:txBody>
                  <a:tcPr/>
                </a:tc>
              </a:tr>
              <a:tr h="450135">
                <a:tc rowSpan="3">
                  <a:txBody>
                    <a:bodyPr/>
                    <a:lstStyle/>
                    <a:p>
                      <a:r>
                        <a:rPr lang="en-GB" sz="1200" dirty="0" smtClean="0">
                          <a:latin typeface="Arial" pitchFamily="34" charset="0"/>
                          <a:cs typeface="Arial" pitchFamily="34" charset="0"/>
                        </a:rPr>
                        <a:t>1</a:t>
                      </a:r>
                      <a:endParaRPr lang="en-GB" sz="1200" dirty="0">
                        <a:latin typeface="Arial" pitchFamily="34" charset="0"/>
                        <a:cs typeface="Arial" pitchFamily="34" charset="0"/>
                      </a:endParaRPr>
                    </a:p>
                  </a:txBody>
                  <a:tcPr>
                    <a:solidFill>
                      <a:srgbClr val="FFC000"/>
                    </a:solidFill>
                  </a:tcPr>
                </a:tc>
                <a:tc rowSpan="3">
                  <a:txBody>
                    <a:bodyPr/>
                    <a:lstStyle/>
                    <a:p>
                      <a:r>
                        <a:rPr kumimoji="0" lang="en-GB" sz="1200" b="0" i="0" u="none" strike="noStrike" kern="1200" baseline="0" dirty="0" smtClean="0">
                          <a:solidFill>
                            <a:schemeClr val="dk1"/>
                          </a:solidFill>
                          <a:latin typeface="Arial" pitchFamily="34" charset="0"/>
                          <a:ea typeface="+mn-ea"/>
                          <a:cs typeface="Arial" pitchFamily="34" charset="0"/>
                        </a:rPr>
                        <a:t>Understand how projects are managed </a:t>
                      </a:r>
                    </a:p>
                  </a:txBody>
                  <a:tcPr>
                    <a:solidFill>
                      <a:srgbClr val="FFC000"/>
                    </a:solidFill>
                  </a:tcPr>
                </a:tc>
                <a:tc>
                  <a:txBody>
                    <a:bodyPr/>
                    <a:lstStyle/>
                    <a:p>
                      <a:r>
                        <a:rPr lang="en-GB" sz="1200" dirty="0" smtClean="0">
                          <a:latin typeface="Arial" pitchFamily="34" charset="0"/>
                          <a:cs typeface="Arial" pitchFamily="34" charset="0"/>
                        </a:rPr>
                        <a:t>P1</a:t>
                      </a:r>
                      <a:endParaRPr lang="en-GB" sz="1200" dirty="0">
                        <a:latin typeface="Arial" pitchFamily="34" charset="0"/>
                        <a:cs typeface="Arial" pitchFamily="34" charset="0"/>
                      </a:endParaRPr>
                    </a:p>
                  </a:txBody>
                  <a:tcPr>
                    <a:solidFill>
                      <a:srgbClr val="FFC000"/>
                    </a:solidFill>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Illustrate typical phases of a project life cycle </a:t>
                      </a:r>
                    </a:p>
                  </a:txBody>
                  <a:tcPr>
                    <a:solidFill>
                      <a:srgbClr val="FFC000"/>
                    </a:solidFill>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endParaRPr lang="en-GB" sz="1200" dirty="0">
                        <a:latin typeface="Arial" pitchFamily="34" charset="0"/>
                        <a:cs typeface="Arial" pitchFamily="34" charset="0"/>
                      </a:endParaRPr>
                    </a:p>
                  </a:txBody>
                  <a:tcPr>
                    <a:solidFill>
                      <a:srgbClr val="FFC000"/>
                    </a:solidFill>
                  </a:tcPr>
                </a:tc>
              </a:tr>
              <a:tr h="630189">
                <a:tc vMerge="1">
                  <a:txBody>
                    <a:bodyPr/>
                    <a:lstStyle/>
                    <a:p>
                      <a:endParaRPr lang="en-GB"/>
                    </a:p>
                  </a:txBody>
                  <a:tcPr/>
                </a:tc>
                <a:tc vMerge="1">
                  <a:txBody>
                    <a:bodyPr/>
                    <a:lstStyle/>
                    <a:p>
                      <a:endParaRPr lang="en-GB"/>
                    </a:p>
                  </a:txBody>
                  <a:tcPr/>
                </a:tc>
                <a:tc>
                  <a:txBody>
                    <a:bodyPr/>
                    <a:lstStyle/>
                    <a:p>
                      <a:r>
                        <a:rPr lang="en-GB" sz="1200" dirty="0" smtClean="0">
                          <a:latin typeface="Arial" pitchFamily="34" charset="0"/>
                          <a:cs typeface="Arial" pitchFamily="34" charset="0"/>
                        </a:rPr>
                        <a:t>P2</a:t>
                      </a:r>
                      <a:endParaRPr lang="en-GB" sz="1200" dirty="0">
                        <a:latin typeface="Arial" pitchFamily="34" charset="0"/>
                        <a:cs typeface="Arial" pitchFamily="34" charset="0"/>
                      </a:endParaRPr>
                    </a:p>
                  </a:txBody>
                  <a:tcPr>
                    <a:solidFill>
                      <a:srgbClr val="FFC000"/>
                    </a:solidFill>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Explain the resources available to support the project manager </a:t>
                      </a:r>
                      <a:endParaRPr lang="en-GB" sz="1200" dirty="0">
                        <a:latin typeface="Arial" pitchFamily="34" charset="0"/>
                        <a:cs typeface="Arial" pitchFamily="34" charset="0"/>
                      </a:endParaRP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Arial" pitchFamily="34" charset="0"/>
                          <a:ea typeface="+mn-ea"/>
                          <a:cs typeface="Arial" pitchFamily="34" charset="0"/>
                        </a:rPr>
                        <a:t>M1 Compare different project methodologies </a:t>
                      </a:r>
                      <a:endParaRPr lang="en-GB" sz="1200" dirty="0" smtClean="0">
                        <a:latin typeface="Arial" pitchFamily="34" charset="0"/>
                        <a:cs typeface="Arial" pitchFamily="34" charset="0"/>
                      </a:endParaRPr>
                    </a:p>
                    <a:p>
                      <a:endParaRPr kumimoji="0" lang="en-GB" sz="1200" b="0" i="0" u="none" strike="noStrike" kern="1200" baseline="0" dirty="0" smtClean="0">
                        <a:solidFill>
                          <a:schemeClr val="dk1"/>
                        </a:solidFill>
                        <a:latin typeface="Arial" pitchFamily="34" charset="0"/>
                        <a:ea typeface="+mn-ea"/>
                        <a:cs typeface="Arial" pitchFamily="34" charset="0"/>
                      </a:endParaRPr>
                    </a:p>
                  </a:txBody>
                  <a:tcPr>
                    <a:solidFill>
                      <a:srgbClr val="FFC000"/>
                    </a:solidFill>
                  </a:tcPr>
                </a:tc>
                <a:tc>
                  <a:txBody>
                    <a:bodyPr/>
                    <a:lstStyle/>
                    <a:p>
                      <a:endParaRPr lang="en-GB" sz="1200">
                        <a:latin typeface="Arial" pitchFamily="34" charset="0"/>
                        <a:cs typeface="Arial" pitchFamily="34" charset="0"/>
                      </a:endParaRPr>
                    </a:p>
                  </a:txBody>
                  <a:tcPr>
                    <a:solidFill>
                      <a:srgbClr val="FFC000"/>
                    </a:solidFill>
                  </a:tcPr>
                </a:tc>
              </a:tr>
              <a:tr h="450135">
                <a:tc vMerge="1">
                  <a:txBody>
                    <a:bodyPr/>
                    <a:lstStyle/>
                    <a:p>
                      <a:endParaRPr lang="en-GB"/>
                    </a:p>
                  </a:txBody>
                  <a:tcPr/>
                </a:tc>
                <a:tc vMerge="1">
                  <a:txBody>
                    <a:bodyPr/>
                    <a:lstStyle/>
                    <a:p>
                      <a:endParaRPr lang="en-GB"/>
                    </a:p>
                  </a:txBody>
                  <a:tcPr/>
                </a:tc>
                <a:tc>
                  <a:txBody>
                    <a:bodyPr/>
                    <a:lstStyle/>
                    <a:p>
                      <a:r>
                        <a:rPr lang="en-GB" sz="1200" dirty="0" smtClean="0">
                          <a:latin typeface="Arial" pitchFamily="34" charset="0"/>
                          <a:cs typeface="Arial" pitchFamily="34" charset="0"/>
                        </a:rPr>
                        <a:t>P3</a:t>
                      </a:r>
                      <a:endParaRPr lang="en-GB" sz="1200" dirty="0">
                        <a:latin typeface="Arial" pitchFamily="34" charset="0"/>
                        <a:cs typeface="Arial" pitchFamily="34" charset="0"/>
                      </a:endParaRPr>
                    </a:p>
                  </a:txBody>
                  <a:tcPr>
                    <a:solidFill>
                      <a:srgbClr val="FFC000"/>
                    </a:solidFill>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Discuss issues affecting project management </a:t>
                      </a:r>
                      <a:endParaRPr lang="en-GB" sz="1200" dirty="0">
                        <a:latin typeface="Arial" pitchFamily="34" charset="0"/>
                        <a:cs typeface="Arial" pitchFamily="34" charset="0"/>
                      </a:endParaRPr>
                    </a:p>
                  </a:txBody>
                  <a:tcPr>
                    <a:solidFill>
                      <a:srgbClr val="FFC00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baseline="0" dirty="0" smtClean="0">
                          <a:solidFill>
                            <a:schemeClr val="dk1"/>
                          </a:solidFill>
                          <a:latin typeface="Arial" pitchFamily="34" charset="0"/>
                          <a:ea typeface="+mn-ea"/>
                          <a:cs typeface="Arial" pitchFamily="34" charset="0"/>
                        </a:rPr>
                        <a:t>M2 Explain the impact identified issues would have on a project </a:t>
                      </a:r>
                      <a:endParaRPr lang="en-GB" sz="1200" dirty="0" smtClean="0">
                        <a:latin typeface="Arial" pitchFamily="34" charset="0"/>
                        <a:cs typeface="Arial" pitchFamily="34" charset="0"/>
                      </a:endParaRPr>
                    </a:p>
                  </a:txBody>
                  <a:tcPr>
                    <a:solidFill>
                      <a:srgbClr val="FFC000"/>
                    </a:solidFill>
                  </a:tcPr>
                </a:tc>
                <a:tc>
                  <a:txBody>
                    <a:bodyPr/>
                    <a:lstStyle/>
                    <a:p>
                      <a:endParaRPr lang="en-GB" sz="1200">
                        <a:latin typeface="Arial" pitchFamily="34" charset="0"/>
                        <a:cs typeface="Arial" pitchFamily="34" charset="0"/>
                      </a:endParaRPr>
                    </a:p>
                  </a:txBody>
                  <a:tcPr>
                    <a:solidFill>
                      <a:srgbClr val="FFC000"/>
                    </a:solidFill>
                  </a:tcPr>
                </a:tc>
              </a:tr>
              <a:tr h="630189">
                <a:tc rowSpan="2">
                  <a:txBody>
                    <a:bodyPr/>
                    <a:lstStyle/>
                    <a:p>
                      <a:r>
                        <a:rPr lang="en-GB" sz="1200" dirty="0" smtClean="0">
                          <a:latin typeface="Arial" pitchFamily="34" charset="0"/>
                          <a:cs typeface="Arial" pitchFamily="34" charset="0"/>
                        </a:rPr>
                        <a:t>2</a:t>
                      </a:r>
                      <a:endParaRPr lang="en-GB" sz="1200" dirty="0">
                        <a:latin typeface="Arial" pitchFamily="34" charset="0"/>
                        <a:cs typeface="Arial" pitchFamily="34" charset="0"/>
                      </a:endParaRPr>
                    </a:p>
                  </a:txBody>
                  <a:tcPr/>
                </a:tc>
                <a:tc rowSpan="2">
                  <a:txBody>
                    <a:bodyPr/>
                    <a:lstStyle/>
                    <a:p>
                      <a:r>
                        <a:rPr kumimoji="0" lang="en-GB" sz="1200" b="0" i="0" u="none" strike="noStrike" kern="1200" baseline="0" dirty="0" smtClean="0">
                          <a:solidFill>
                            <a:schemeClr val="dk1"/>
                          </a:solidFill>
                          <a:latin typeface="Arial" pitchFamily="34" charset="0"/>
                          <a:ea typeface="+mn-ea"/>
                          <a:cs typeface="Arial" pitchFamily="34" charset="0"/>
                        </a:rPr>
                        <a:t>Be able to plan projects using IT </a:t>
                      </a:r>
                    </a:p>
                  </a:txBody>
                  <a:tcPr/>
                </a:tc>
                <a:tc>
                  <a:txBody>
                    <a:bodyPr/>
                    <a:lstStyle/>
                    <a:p>
                      <a:r>
                        <a:rPr lang="en-GB" sz="1200" dirty="0" smtClean="0">
                          <a:latin typeface="Arial" pitchFamily="34" charset="0"/>
                          <a:cs typeface="Arial" pitchFamily="34" charset="0"/>
                        </a:rPr>
                        <a:t>P4</a:t>
                      </a:r>
                      <a:endParaRPr lang="en-GB" sz="1200" dirty="0">
                        <a:latin typeface="Arial" pitchFamily="34" charset="0"/>
                        <a:cs typeface="Arial" pitchFamily="34" charset="0"/>
                      </a:endParaRPr>
                    </a:p>
                  </a:txBody>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Produce a project specification </a:t>
                      </a:r>
                    </a:p>
                  </a:txBody>
                  <a:tcPr/>
                </a:tc>
                <a:tc>
                  <a:txBody>
                    <a:bodyPr/>
                    <a:lstStyle/>
                    <a:p>
                      <a:endParaRPr lang="en-GB" sz="1200" dirty="0">
                        <a:latin typeface="Arial" pitchFamily="34" charset="0"/>
                        <a:cs typeface="Arial" pitchFamily="34" charset="0"/>
                      </a:endParaRPr>
                    </a:p>
                  </a:txBody>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D1 Evaluate how different delivery mediums for graphics influence file formats</a:t>
                      </a:r>
                    </a:p>
                  </a:txBody>
                  <a:tcPr/>
                </a:tc>
              </a:tr>
              <a:tr h="630189">
                <a:tc vMerge="1">
                  <a:txBody>
                    <a:bodyPr/>
                    <a:lstStyle/>
                    <a:p>
                      <a:endParaRPr lang="en-GB"/>
                    </a:p>
                  </a:txBody>
                  <a:tcPr/>
                </a:tc>
                <a:tc vMerge="1">
                  <a:txBody>
                    <a:bodyPr/>
                    <a:lstStyle/>
                    <a:p>
                      <a:endParaRPr lang="en-GB"/>
                    </a:p>
                  </a:txBody>
                  <a:tcPr/>
                </a:tc>
                <a:tc>
                  <a:txBody>
                    <a:bodyPr/>
                    <a:lstStyle/>
                    <a:p>
                      <a:r>
                        <a:rPr lang="en-GB" sz="1200" dirty="0" smtClean="0">
                          <a:latin typeface="Arial" pitchFamily="34" charset="0"/>
                          <a:cs typeface="Arial" pitchFamily="34" charset="0"/>
                        </a:rPr>
                        <a:t>P5</a:t>
                      </a:r>
                      <a:endParaRPr lang="en-GB" sz="1200" dirty="0">
                        <a:latin typeface="Arial" pitchFamily="34" charset="0"/>
                        <a:cs typeface="Arial" pitchFamily="34" charset="0"/>
                      </a:endParaRPr>
                    </a:p>
                  </a:txBody>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Plan a defined project using IT </a:t>
                      </a:r>
                    </a:p>
                  </a:txBody>
                  <a:tcPr/>
                </a:tc>
                <a:tc>
                  <a:txBody>
                    <a:bodyPr/>
                    <a:lstStyle/>
                    <a:p>
                      <a:r>
                        <a:rPr lang="en-GB" sz="1200" dirty="0" smtClean="0">
                          <a:latin typeface="Arial" pitchFamily="34" charset="0"/>
                          <a:cs typeface="Arial" pitchFamily="34" charset="0"/>
                        </a:rPr>
                        <a:t>M3 C</a:t>
                      </a:r>
                      <a:r>
                        <a:rPr kumimoji="0" lang="en-GB" sz="1200" b="0" i="0" u="none" strike="noStrike" kern="1200" baseline="0" dirty="0" smtClean="0">
                          <a:solidFill>
                            <a:schemeClr val="dk1"/>
                          </a:solidFill>
                          <a:latin typeface="Arial" pitchFamily="34" charset="0"/>
                          <a:ea typeface="+mn-ea"/>
                          <a:cs typeface="Arial" pitchFamily="34" charset="0"/>
                        </a:rPr>
                        <a:t>reate a PERT chart for your defined project </a:t>
                      </a:r>
                      <a:endParaRPr lang="en-GB" sz="1200" dirty="0">
                        <a:latin typeface="Arial" pitchFamily="34" charset="0"/>
                        <a:cs typeface="Arial" pitchFamily="34" charset="0"/>
                      </a:endParaRPr>
                    </a:p>
                  </a:txBody>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D1 Evaluate the use of Gantt and PERT Charts in project planning </a:t>
                      </a:r>
                    </a:p>
                  </a:txBody>
                  <a:tcPr/>
                </a:tc>
              </a:tr>
              <a:tr h="630189">
                <a:tc>
                  <a:txBody>
                    <a:bodyPr/>
                    <a:lstStyle/>
                    <a:p>
                      <a:r>
                        <a:rPr lang="en-GB" sz="1200" dirty="0" smtClean="0">
                          <a:latin typeface="Arial" pitchFamily="34" charset="0"/>
                          <a:cs typeface="Arial" pitchFamily="34" charset="0"/>
                        </a:rPr>
                        <a:t>3</a:t>
                      </a:r>
                      <a:endParaRPr lang="en-GB" sz="1200" dirty="0">
                        <a:latin typeface="Arial" pitchFamily="34" charset="0"/>
                        <a:cs typeface="Arial" pitchFamily="34" charset="0"/>
                      </a:endParaRPr>
                    </a:p>
                  </a:txBody>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Be able to follow project plans </a:t>
                      </a:r>
                    </a:p>
                  </a:txBody>
                  <a:tcPr/>
                </a:tc>
                <a:tc>
                  <a:txBody>
                    <a:bodyPr/>
                    <a:lstStyle/>
                    <a:p>
                      <a:r>
                        <a:rPr lang="en-GB" sz="1200" dirty="0" smtClean="0">
                          <a:latin typeface="Arial" pitchFamily="34" charset="0"/>
                          <a:cs typeface="Arial" pitchFamily="34" charset="0"/>
                        </a:rPr>
                        <a:t>P6</a:t>
                      </a:r>
                      <a:endParaRPr lang="en-GB" sz="1200" dirty="0">
                        <a:latin typeface="Arial" pitchFamily="34" charset="0"/>
                        <a:cs typeface="Arial" pitchFamily="34" charset="0"/>
                      </a:endParaRPr>
                    </a:p>
                  </a:txBody>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Follow a project plan to carry out a defined project </a:t>
                      </a:r>
                    </a:p>
                  </a:txBody>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M1 Use advanced editing tools to enhance images</a:t>
                      </a:r>
                    </a:p>
                  </a:txBody>
                  <a:tcPr/>
                </a:tc>
                <a:tc>
                  <a:txBody>
                    <a:bodyPr/>
                    <a:lstStyle/>
                    <a:p>
                      <a:endParaRPr lang="en-GB" sz="1200" dirty="0">
                        <a:latin typeface="Arial" pitchFamily="34" charset="0"/>
                        <a:cs typeface="Arial" pitchFamily="34" charset="0"/>
                      </a:endParaRPr>
                    </a:p>
                  </a:txBody>
                  <a:tcPr/>
                </a:tc>
              </a:tr>
              <a:tr h="606936">
                <a:tc>
                  <a:txBody>
                    <a:bodyPr/>
                    <a:lstStyle/>
                    <a:p>
                      <a:r>
                        <a:rPr lang="en-GB" sz="1200" dirty="0" smtClean="0">
                          <a:latin typeface="Arial" pitchFamily="34" charset="0"/>
                          <a:cs typeface="Arial" pitchFamily="34" charset="0"/>
                        </a:rPr>
                        <a:t>4</a:t>
                      </a:r>
                      <a:endParaRPr lang="en-GB" sz="1200" dirty="0">
                        <a:latin typeface="Arial" pitchFamily="34" charset="0"/>
                        <a:cs typeface="Arial" pitchFamily="34" charset="0"/>
                      </a:endParaRPr>
                    </a:p>
                  </a:txBody>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Be able to review the project management process </a:t>
                      </a:r>
                    </a:p>
                  </a:txBody>
                  <a:tcPr/>
                </a:tc>
                <a:tc>
                  <a:txBody>
                    <a:bodyPr/>
                    <a:lstStyle/>
                    <a:p>
                      <a:r>
                        <a:rPr lang="en-GB" sz="1200" dirty="0" smtClean="0">
                          <a:latin typeface="Arial" pitchFamily="34" charset="0"/>
                          <a:cs typeface="Arial" pitchFamily="34" charset="0"/>
                        </a:rPr>
                        <a:t>P7</a:t>
                      </a:r>
                      <a:endParaRPr lang="en-GB" sz="1200" dirty="0">
                        <a:latin typeface="Arial" pitchFamily="34" charset="0"/>
                        <a:cs typeface="Arial" pitchFamily="34" charset="0"/>
                      </a:endParaRPr>
                    </a:p>
                  </a:txBody>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Carry out a review of the project management process </a:t>
                      </a:r>
                    </a:p>
                  </a:txBody>
                  <a:tcPr/>
                </a:tc>
                <a:tc>
                  <a:txBody>
                    <a:bodyPr/>
                    <a:lstStyle/>
                    <a:p>
                      <a:endParaRPr kumimoji="0" lang="en-GB" sz="1200" b="0" i="0" u="none" strike="noStrike" kern="1200" baseline="0" dirty="0" smtClean="0">
                        <a:solidFill>
                          <a:schemeClr val="dk1"/>
                        </a:solidFill>
                        <a:latin typeface="Arial" pitchFamily="34" charset="0"/>
                        <a:ea typeface="+mn-ea"/>
                        <a:cs typeface="Arial" pitchFamily="34" charset="0"/>
                      </a:endParaRPr>
                    </a:p>
                  </a:txBody>
                  <a:tcPr/>
                </a:tc>
                <a:tc>
                  <a:txBody>
                    <a:bodyPr/>
                    <a:lstStyle/>
                    <a:p>
                      <a:r>
                        <a:rPr kumimoji="0" lang="en-GB" sz="1200" b="0" i="0" u="none" strike="noStrike" kern="1200" baseline="0" dirty="0" smtClean="0">
                          <a:solidFill>
                            <a:schemeClr val="dk1"/>
                          </a:solidFill>
                          <a:latin typeface="Arial" pitchFamily="34" charset="0"/>
                          <a:ea typeface="+mn-ea"/>
                          <a:cs typeface="Arial" pitchFamily="34" charset="0"/>
                        </a:rPr>
                        <a:t>D2 Recommend improvements for future projects using the findings from the project review </a:t>
                      </a:r>
                    </a:p>
                  </a:txBody>
                  <a:tcPr/>
                </a:tc>
              </a:tr>
            </a:tbl>
          </a:graphicData>
        </a:graphic>
      </p:graphicFrame>
      <p:sp>
        <p:nvSpPr>
          <p:cNvPr id="3" name="Title 2"/>
          <p:cNvSpPr>
            <a:spLocks noGrp="1"/>
          </p:cNvSpPr>
          <p:nvPr>
            <p:ph type="title"/>
          </p:nvPr>
        </p:nvSpPr>
        <p:spPr/>
        <p:txBody>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568952" cy="5688632"/>
          </a:xfrm>
        </p:spPr>
        <p:txBody>
          <a:bodyPr>
            <a:normAutofit/>
          </a:bodyPr>
          <a:lstStyle/>
          <a:p>
            <a:r>
              <a:rPr lang="en-GB" sz="2000" dirty="0" smtClean="0"/>
              <a:t>All good projects have documentation produced at the end in order to benefit the client in the uses of the materials. This might be something as simple as an explanation of what was done or something as complicated as a manual that explains each part of the project. Think of a computer game production (Unit 15 or 10), website (Unit 12), database (Unit 23)  or spreadsheet (Unit 19), the user will need to know how to use it, where the menus go, what links to what how to purchase, what the FAQ’s and Troubleshooting expectations are.</a:t>
            </a:r>
          </a:p>
          <a:p>
            <a:r>
              <a:rPr lang="en-GB" sz="2000" dirty="0" smtClean="0"/>
              <a:t>Production of user documentation should be as prepared as the project, the user will need to be on this product day after day, they will refer to the manual as often as necessary to get used to the completed project specifics. In some ways this is like testing, it needs to be concise, address every issue and anticipate problems.</a:t>
            </a:r>
          </a:p>
          <a:p>
            <a:pPr marL="109728" indent="0">
              <a:buNone/>
            </a:pPr>
            <a:r>
              <a:rPr lang="en-GB" sz="2000" b="1" dirty="0" smtClean="0"/>
              <a:t>P1.9 – Task 9 </a:t>
            </a:r>
            <a:r>
              <a:rPr lang="en-GB" sz="2000" dirty="0" smtClean="0"/>
              <a:t>– Explain the importance of organising </a:t>
            </a:r>
            <a:r>
              <a:rPr lang="en-GB" sz="2000" b="1" dirty="0" smtClean="0"/>
              <a:t>User Documentation</a:t>
            </a:r>
            <a:r>
              <a:rPr lang="en-GB" sz="2000" dirty="0" smtClean="0"/>
              <a:t> and the need for precision and quality in terms of addressing user issues.</a:t>
            </a:r>
          </a:p>
        </p:txBody>
      </p:sp>
      <p:sp>
        <p:nvSpPr>
          <p:cNvPr id="5" name="Title 1"/>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800" dirty="0" smtClean="0"/>
              <a:t>P1.9 – Life Cycle – Implementation Phase – Creation – User Documentation</a:t>
            </a:r>
            <a:endParaRPr lang="en-GB" sz="1800" dirty="0"/>
          </a:p>
        </p:txBody>
      </p:sp>
    </p:spTree>
    <p:extLst>
      <p:ext uri="{BB962C8B-B14F-4D97-AF65-F5344CB8AC3E}">
        <p14:creationId xmlns:p14="http://schemas.microsoft.com/office/powerpoint/2010/main" val="33529498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568952" cy="5112568"/>
          </a:xfrm>
        </p:spPr>
        <p:txBody>
          <a:bodyPr>
            <a:normAutofit fontScale="92500" lnSpcReduction="20000"/>
          </a:bodyPr>
          <a:lstStyle/>
          <a:p>
            <a:r>
              <a:rPr lang="en-GB" sz="2000" b="1" dirty="0" smtClean="0"/>
              <a:t>Testing - </a:t>
            </a:r>
            <a:r>
              <a:rPr lang="en-GB" sz="2000" dirty="0" smtClean="0"/>
              <a:t>Throughout the creation of a project a good production manager will test that the project is on track and the completed tasks are satisfactory. Similarly when a project is complete and before launching the company will test every feature for problems and potential problems.</a:t>
            </a:r>
          </a:p>
          <a:p>
            <a:r>
              <a:rPr lang="en-GB" sz="2000" dirty="0" smtClean="0"/>
              <a:t>There is nothing worse for a company than a user recall and nothing more unprofessional that badly designed and buggy products. Testing should clarify this, web testing of every page, soak testing of a produced game, validation and testing of structure and integrity of a database, precision and formula</a:t>
            </a:r>
            <a:r>
              <a:rPr lang="en-GB" sz="2000" dirty="0"/>
              <a:t> testing of a </a:t>
            </a:r>
            <a:r>
              <a:rPr lang="en-GB" sz="2000" dirty="0" smtClean="0"/>
              <a:t>spreadsheet.</a:t>
            </a:r>
            <a:endParaRPr lang="en-GB" sz="2000" dirty="0"/>
          </a:p>
          <a:p>
            <a:r>
              <a:rPr lang="en-GB" sz="2000" b="1" dirty="0" smtClean="0"/>
              <a:t>Maintenance - </a:t>
            </a:r>
            <a:r>
              <a:rPr lang="en-GB" sz="2000" dirty="0" smtClean="0"/>
              <a:t>Maintenance is what happens when testing was not good enough, errors show up, problems are found, bug releases, recalls. Maintenance can lead to improvements, leading to happier customers. Maintenance is the fixing of these found errors. Service pack 1 and 2 of Windows XP fixed the issues with the OS years after release, interim patches fixed them in the meantime</a:t>
            </a:r>
            <a:r>
              <a:rPr lang="en-GB" sz="2000" dirty="0"/>
              <a:t>. Companies do this as a </a:t>
            </a:r>
            <a:r>
              <a:rPr lang="en-GB" sz="2000" dirty="0" smtClean="0"/>
              <a:t>service, it becomes </a:t>
            </a:r>
            <a:r>
              <a:rPr lang="en-GB" sz="2000" dirty="0"/>
              <a:t>an expectation of the </a:t>
            </a:r>
            <a:r>
              <a:rPr lang="en-GB" sz="2000" dirty="0" smtClean="0"/>
              <a:t>client.</a:t>
            </a:r>
          </a:p>
          <a:p>
            <a:pPr marL="109728" indent="0">
              <a:buNone/>
            </a:pPr>
            <a:r>
              <a:rPr lang="en-GB" sz="2000" b="1" dirty="0" smtClean="0"/>
              <a:t>P1.10 – Task 10 </a:t>
            </a:r>
            <a:r>
              <a:rPr lang="en-GB" sz="2000" dirty="0" smtClean="0"/>
              <a:t>– Explain the importance of </a:t>
            </a:r>
            <a:r>
              <a:rPr lang="en-GB" sz="2000" b="1" dirty="0" smtClean="0"/>
              <a:t>Testing</a:t>
            </a:r>
            <a:r>
              <a:rPr lang="en-GB" sz="2000" dirty="0" smtClean="0"/>
              <a:t> </a:t>
            </a:r>
            <a:r>
              <a:rPr lang="en-GB" sz="2000" dirty="0"/>
              <a:t>and </a:t>
            </a:r>
            <a:r>
              <a:rPr lang="en-GB" sz="2000" b="1" dirty="0" smtClean="0"/>
              <a:t>Maintenance, </a:t>
            </a:r>
            <a:r>
              <a:rPr lang="en-GB" sz="2000" dirty="0" smtClean="0"/>
              <a:t>discuss different methods available </a:t>
            </a:r>
            <a:r>
              <a:rPr lang="en-GB" sz="2000" dirty="0"/>
              <a:t>and </a:t>
            </a:r>
            <a:r>
              <a:rPr lang="en-GB" sz="2000" dirty="0" smtClean="0"/>
              <a:t>explain with examples how these </a:t>
            </a:r>
            <a:r>
              <a:rPr lang="en-GB" sz="2000" dirty="0"/>
              <a:t>can have an impact on the success of a project</a:t>
            </a:r>
            <a:r>
              <a:rPr lang="en-GB" sz="2000" dirty="0" smtClean="0"/>
              <a:t>.</a:t>
            </a:r>
          </a:p>
        </p:txBody>
      </p:sp>
      <p:sp>
        <p:nvSpPr>
          <p:cNvPr id="5" name="Title 1"/>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P1.10 – Life Cycle – Implementation Phase – Creation – Testing and Maintenance</a:t>
            </a:r>
            <a:endParaRPr lang="en-GB" sz="1700" dirty="0"/>
          </a:p>
        </p:txBody>
      </p:sp>
      <p:graphicFrame>
        <p:nvGraphicFramePr>
          <p:cNvPr id="2" name="Table 1"/>
          <p:cNvGraphicFramePr>
            <a:graphicFrameLocks noGrp="1"/>
          </p:cNvGraphicFramePr>
          <p:nvPr>
            <p:extLst>
              <p:ext uri="{D42A27DB-BD31-4B8C-83A1-F6EECF244321}">
                <p14:modId xmlns:p14="http://schemas.microsoft.com/office/powerpoint/2010/main" val="1855618279"/>
              </p:ext>
            </p:extLst>
          </p:nvPr>
        </p:nvGraphicFramePr>
        <p:xfrm>
          <a:off x="539552" y="5877272"/>
          <a:ext cx="8136904" cy="370840"/>
        </p:xfrm>
        <a:graphic>
          <a:graphicData uri="http://schemas.openxmlformats.org/drawingml/2006/table">
            <a:tbl>
              <a:tblPr firstRow="1" bandRow="1">
                <a:tableStyleId>{5C22544A-7EE6-4342-B048-85BDC9FD1C3A}</a:tableStyleId>
              </a:tblPr>
              <a:tblGrid>
                <a:gridCol w="4068452"/>
                <a:gridCol w="4068452"/>
              </a:tblGrid>
              <a:tr h="370840">
                <a:tc>
                  <a:txBody>
                    <a:bodyPr/>
                    <a:lstStyle/>
                    <a:p>
                      <a:pPr algn="ctr"/>
                      <a:r>
                        <a:rPr lang="en-GB" dirty="0" smtClean="0"/>
                        <a:t>Testing</a:t>
                      </a:r>
                      <a:endParaRPr lang="en-GB" dirty="0"/>
                    </a:p>
                  </a:txBody>
                  <a:tcPr/>
                </a:tc>
                <a:tc>
                  <a:txBody>
                    <a:bodyPr/>
                    <a:lstStyle/>
                    <a:p>
                      <a:pPr algn="ctr"/>
                      <a:r>
                        <a:rPr lang="en-GB" dirty="0" smtClean="0"/>
                        <a:t>Maintenance</a:t>
                      </a:r>
                      <a:endParaRPr lang="en-GB" dirty="0"/>
                    </a:p>
                  </a:txBody>
                  <a:tcPr/>
                </a:tc>
              </a:tr>
            </a:tbl>
          </a:graphicData>
        </a:graphic>
      </p:graphicFrame>
    </p:spTree>
    <p:extLst>
      <p:ext uri="{BB962C8B-B14F-4D97-AF65-F5344CB8AC3E}">
        <p14:creationId xmlns:p14="http://schemas.microsoft.com/office/powerpoint/2010/main" val="2075189016"/>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568952" cy="5112568"/>
          </a:xfrm>
        </p:spPr>
        <p:txBody>
          <a:bodyPr>
            <a:normAutofit fontScale="85000" lnSpcReduction="20000"/>
          </a:bodyPr>
          <a:lstStyle/>
          <a:p>
            <a:r>
              <a:rPr lang="en-GB" sz="2000" b="1" dirty="0" smtClean="0"/>
              <a:t>Training – </a:t>
            </a:r>
            <a:r>
              <a:rPr lang="en-GB" sz="2000" dirty="0" smtClean="0"/>
              <a:t>The bigger the project the more there will be a need to train staff in how to use, manage, construct or develop a product. Sales staff will be trained to use or sell it, support staff will be trained to manage problems, Users will be trained on how to effectively use the product and those who train others will be trained to a higher level. When you walk into an Apple store you should expect the staff to know more about the products and their uses than you, this is the same with any project, those who deliver should support others within the company.</a:t>
            </a:r>
          </a:p>
          <a:p>
            <a:r>
              <a:rPr lang="en-GB" sz="2000" b="1" dirty="0" smtClean="0"/>
              <a:t>Launching – </a:t>
            </a:r>
            <a:r>
              <a:rPr lang="en-GB" sz="2000" dirty="0" smtClean="0"/>
              <a:t>Now the product is complete, the launching </a:t>
            </a:r>
            <a:r>
              <a:rPr lang="en-GB" sz="2000" dirty="0"/>
              <a:t>of the product is something that needs careful planning. </a:t>
            </a:r>
            <a:r>
              <a:rPr lang="en-GB" sz="2000" dirty="0" smtClean="0"/>
              <a:t>Do it too soon and the product might still have bugs, do it too late and the product could have a rival that was not there before. Do it at a price too high and reduce sales, too low and be seen as cheap. Do it in the wrong season and reduce sales, do it in the wrong area and alienate your customer base. This is the reason why companies spend so much money on Market Research and promotion, similarly this is why companies set so much money aside for marketing. For every film released, 60% of the budget is spent on marketing and promotion, 10% on average for actors, 5% for legal issues, leaving just ¼ of the budget on production. Time the launch wrong and that could all be wasted.</a:t>
            </a:r>
            <a:endParaRPr lang="en-GB" sz="2000" b="1" dirty="0" smtClean="0"/>
          </a:p>
          <a:p>
            <a:pPr marL="109728" indent="0">
              <a:buNone/>
            </a:pPr>
            <a:r>
              <a:rPr lang="en-GB" sz="2000" b="1" dirty="0" smtClean="0"/>
              <a:t>P1.11 – Task 11 </a:t>
            </a:r>
            <a:r>
              <a:rPr lang="en-GB" sz="2000" dirty="0" smtClean="0"/>
              <a:t>– Explain the importance of </a:t>
            </a:r>
            <a:r>
              <a:rPr lang="en-GB" sz="2000" b="1" dirty="0" smtClean="0"/>
              <a:t>Training </a:t>
            </a:r>
            <a:r>
              <a:rPr lang="en-GB" sz="2000" dirty="0" smtClean="0"/>
              <a:t>and </a:t>
            </a:r>
            <a:r>
              <a:rPr lang="en-GB" sz="2000" b="1" dirty="0" smtClean="0"/>
              <a:t>Launching</a:t>
            </a:r>
            <a:r>
              <a:rPr lang="en-GB" sz="2000" dirty="0" smtClean="0"/>
              <a:t> </a:t>
            </a:r>
            <a:r>
              <a:rPr lang="en-GB" sz="2000" dirty="0"/>
              <a:t>and how </a:t>
            </a:r>
            <a:r>
              <a:rPr lang="en-GB" sz="2000" dirty="0" smtClean="0"/>
              <a:t>the quality and timing of these </a:t>
            </a:r>
            <a:r>
              <a:rPr lang="en-GB" sz="2000" dirty="0"/>
              <a:t>can have an impact on the success of a project</a:t>
            </a:r>
            <a:r>
              <a:rPr lang="en-GB" sz="2000" dirty="0" smtClean="0"/>
              <a:t>.</a:t>
            </a:r>
          </a:p>
        </p:txBody>
      </p:sp>
      <p:sp>
        <p:nvSpPr>
          <p:cNvPr id="5" name="Title 1"/>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1700" dirty="0" smtClean="0"/>
              <a:t>P1.11 – Life Cycle – Implementation Phase – Creation – Testing and Maintenance</a:t>
            </a:r>
            <a:endParaRPr lang="en-GB" sz="1700" dirty="0"/>
          </a:p>
        </p:txBody>
      </p:sp>
      <p:graphicFrame>
        <p:nvGraphicFramePr>
          <p:cNvPr id="2" name="Table 1"/>
          <p:cNvGraphicFramePr>
            <a:graphicFrameLocks noGrp="1"/>
          </p:cNvGraphicFramePr>
          <p:nvPr>
            <p:extLst>
              <p:ext uri="{D42A27DB-BD31-4B8C-83A1-F6EECF244321}">
                <p14:modId xmlns:p14="http://schemas.microsoft.com/office/powerpoint/2010/main" val="3706103617"/>
              </p:ext>
            </p:extLst>
          </p:nvPr>
        </p:nvGraphicFramePr>
        <p:xfrm>
          <a:off x="539552" y="5938480"/>
          <a:ext cx="8136904" cy="370840"/>
        </p:xfrm>
        <a:graphic>
          <a:graphicData uri="http://schemas.openxmlformats.org/drawingml/2006/table">
            <a:tbl>
              <a:tblPr firstRow="1" bandRow="1">
                <a:tableStyleId>{5C22544A-7EE6-4342-B048-85BDC9FD1C3A}</a:tableStyleId>
              </a:tblPr>
              <a:tblGrid>
                <a:gridCol w="4068452"/>
                <a:gridCol w="4068452"/>
              </a:tblGrid>
              <a:tr h="370840">
                <a:tc>
                  <a:txBody>
                    <a:bodyPr/>
                    <a:lstStyle/>
                    <a:p>
                      <a:pPr algn="ctr"/>
                      <a:r>
                        <a:rPr lang="en-GB" dirty="0" smtClean="0"/>
                        <a:t>Training</a:t>
                      </a:r>
                      <a:endParaRPr lang="en-GB" dirty="0"/>
                    </a:p>
                  </a:txBody>
                  <a:tcPr/>
                </a:tc>
                <a:tc>
                  <a:txBody>
                    <a:bodyPr/>
                    <a:lstStyle/>
                    <a:p>
                      <a:pPr algn="ctr"/>
                      <a:r>
                        <a:rPr lang="en-GB" dirty="0" smtClean="0"/>
                        <a:t>Launching</a:t>
                      </a:r>
                      <a:endParaRPr lang="en-GB" dirty="0"/>
                    </a:p>
                  </a:txBody>
                  <a:tcPr/>
                </a:tc>
              </a:tr>
            </a:tbl>
          </a:graphicData>
        </a:graphic>
      </p:graphicFrame>
    </p:spTree>
    <p:extLst>
      <p:ext uri="{BB962C8B-B14F-4D97-AF65-F5344CB8AC3E}">
        <p14:creationId xmlns:p14="http://schemas.microsoft.com/office/powerpoint/2010/main" val="3678634955"/>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568952" cy="5112568"/>
          </a:xfrm>
        </p:spPr>
        <p:txBody>
          <a:bodyPr>
            <a:normAutofit fontScale="85000" lnSpcReduction="10000"/>
          </a:bodyPr>
          <a:lstStyle/>
          <a:p>
            <a:r>
              <a:rPr lang="en-GB" sz="2000" b="1" dirty="0" smtClean="0"/>
              <a:t>Feedback from Users – </a:t>
            </a:r>
            <a:r>
              <a:rPr lang="en-GB" sz="2000" dirty="0" smtClean="0"/>
              <a:t>product is released, it is on the market, companies do not just sit back and hope that the sales roll in. Websites for instance (Unit 12) have feedback so that the company can improve the effectiveness of the site, a better site, happier customers. When a project is in house (made by them) then their own users give feedback to improve the effectiveness of the project. This will be linked to maintenance. Secondly feedback from users makes them feel valued, that they are changing things and hence more likely to remain loyal.</a:t>
            </a:r>
          </a:p>
          <a:p>
            <a:r>
              <a:rPr lang="en-GB" sz="2000" b="1" dirty="0" smtClean="0"/>
              <a:t>Project Review – </a:t>
            </a:r>
            <a:r>
              <a:rPr lang="en-GB" sz="2000" dirty="0" smtClean="0"/>
              <a:t>For the project managers the review at the end of a project is there for one reason only, to make them more effective when planning a similar or other project. This is the EBI of project management. When a project is hugely successful and runs completely to order, there is little that can be learned, mistake are almost always made and learned from, timings, budgets, contractors that should be hired or avoided, locations that are not good, staff that are ineffective or prove themselves. All this is written and gathered by successful project managers. Good project managers adapt, better project managers learn.</a:t>
            </a:r>
            <a:endParaRPr lang="en-GB" sz="2000" b="1" dirty="0" smtClean="0"/>
          </a:p>
          <a:p>
            <a:pPr marL="109728" indent="0">
              <a:buNone/>
            </a:pPr>
            <a:r>
              <a:rPr lang="en-GB" sz="2000" b="1" dirty="0" smtClean="0"/>
              <a:t>P1.12 – Task 12 </a:t>
            </a:r>
            <a:r>
              <a:rPr lang="en-GB" sz="2000" dirty="0" smtClean="0"/>
              <a:t>– Explain the importance of </a:t>
            </a:r>
            <a:r>
              <a:rPr lang="en-GB" sz="2000" b="1" dirty="0" smtClean="0"/>
              <a:t>Feedback </a:t>
            </a:r>
            <a:r>
              <a:rPr lang="en-GB" sz="2000" dirty="0" smtClean="0"/>
              <a:t>and </a:t>
            </a:r>
            <a:r>
              <a:rPr lang="en-GB" sz="2000" b="1" dirty="0" smtClean="0"/>
              <a:t>Project Reviewing</a:t>
            </a:r>
            <a:r>
              <a:rPr lang="en-GB" sz="2000" dirty="0" smtClean="0"/>
              <a:t> </a:t>
            </a:r>
            <a:r>
              <a:rPr lang="en-GB" sz="2000" dirty="0"/>
              <a:t>and how </a:t>
            </a:r>
            <a:r>
              <a:rPr lang="en-GB" sz="2000" dirty="0" smtClean="0"/>
              <a:t>assessing the failures and successes of a project </a:t>
            </a:r>
            <a:r>
              <a:rPr lang="en-GB" sz="2000" dirty="0"/>
              <a:t>can have an impact on the success of a </a:t>
            </a:r>
            <a:r>
              <a:rPr lang="en-GB" sz="2000" dirty="0" smtClean="0"/>
              <a:t>future project.</a:t>
            </a:r>
          </a:p>
        </p:txBody>
      </p:sp>
      <p:sp>
        <p:nvSpPr>
          <p:cNvPr id="5" name="Title 1"/>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en-GB" sz="1800" dirty="0" smtClean="0"/>
              <a:t>P1.12 – Life Cycle – Evaluation Phase – Evaluation – Feedback and Review</a:t>
            </a:r>
            <a:endParaRPr lang="en-GB" sz="1800" dirty="0"/>
          </a:p>
        </p:txBody>
      </p:sp>
      <p:graphicFrame>
        <p:nvGraphicFramePr>
          <p:cNvPr id="2" name="Table 1"/>
          <p:cNvGraphicFramePr>
            <a:graphicFrameLocks noGrp="1"/>
          </p:cNvGraphicFramePr>
          <p:nvPr>
            <p:extLst>
              <p:ext uri="{D42A27DB-BD31-4B8C-83A1-F6EECF244321}">
                <p14:modId xmlns:p14="http://schemas.microsoft.com/office/powerpoint/2010/main" val="3544236577"/>
              </p:ext>
            </p:extLst>
          </p:nvPr>
        </p:nvGraphicFramePr>
        <p:xfrm>
          <a:off x="539552" y="5938480"/>
          <a:ext cx="8136904" cy="370840"/>
        </p:xfrm>
        <a:graphic>
          <a:graphicData uri="http://schemas.openxmlformats.org/drawingml/2006/table">
            <a:tbl>
              <a:tblPr firstRow="1" bandRow="1">
                <a:tableStyleId>{5C22544A-7EE6-4342-B048-85BDC9FD1C3A}</a:tableStyleId>
              </a:tblPr>
              <a:tblGrid>
                <a:gridCol w="4068452"/>
                <a:gridCol w="4068452"/>
              </a:tblGrid>
              <a:tr h="370840">
                <a:tc>
                  <a:txBody>
                    <a:bodyPr/>
                    <a:lstStyle/>
                    <a:p>
                      <a:pPr algn="ctr"/>
                      <a:r>
                        <a:rPr lang="en-GB" dirty="0" smtClean="0"/>
                        <a:t>Feedback from Users</a:t>
                      </a:r>
                      <a:endParaRPr lang="en-GB" dirty="0"/>
                    </a:p>
                  </a:txBody>
                  <a:tcPr/>
                </a:tc>
                <a:tc>
                  <a:txBody>
                    <a:bodyPr/>
                    <a:lstStyle/>
                    <a:p>
                      <a:pPr algn="ctr"/>
                      <a:r>
                        <a:rPr lang="en-GB" dirty="0" smtClean="0"/>
                        <a:t>Review of Project</a:t>
                      </a:r>
                      <a:endParaRPr lang="en-GB" dirty="0"/>
                    </a:p>
                  </a:txBody>
                  <a:tcPr/>
                </a:tc>
              </a:tr>
            </a:tbl>
          </a:graphicData>
        </a:graphic>
      </p:graphicFrame>
    </p:spTree>
    <p:extLst>
      <p:ext uri="{BB962C8B-B14F-4D97-AF65-F5344CB8AC3E}">
        <p14:creationId xmlns:p14="http://schemas.microsoft.com/office/powerpoint/2010/main" val="294966521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712968" cy="5688632"/>
          </a:xfrm>
        </p:spPr>
        <p:txBody>
          <a:bodyPr>
            <a:noAutofit/>
          </a:bodyPr>
          <a:lstStyle/>
          <a:p>
            <a:r>
              <a:rPr lang="en-GB" sz="1400" dirty="0" smtClean="0"/>
              <a:t>There are three kinds of informational resources a project manager can access to benefit the product of any product, Prior system information, Current Data and Researched information.</a:t>
            </a:r>
          </a:p>
          <a:p>
            <a:r>
              <a:rPr lang="en-GB" sz="1400" b="1" dirty="0" smtClean="0"/>
              <a:t>Prior Data</a:t>
            </a:r>
            <a:r>
              <a:rPr lang="en-GB" sz="1400" dirty="0" smtClean="0"/>
              <a:t> – Whether it is a project that was similar that was done before or access to previous results benefits a project manager because there is always some thing to learn from the past. If a previous project was completed and reviewed, this information can lead to knowledge of what worked well, what went wring and the mistakes that could be avoided. Think of Apple and the next generation of product, they have all the sales, delivery, production, capacity and feedback from 5 generations of Apple sales to work with. Knowledge of this reduces similar mistakes being made.</a:t>
            </a:r>
          </a:p>
          <a:p>
            <a:r>
              <a:rPr lang="en-GB" sz="1400" b="1" dirty="0" smtClean="0"/>
              <a:t>Current Data</a:t>
            </a:r>
            <a:r>
              <a:rPr lang="en-GB" sz="1400" dirty="0" smtClean="0"/>
              <a:t> – Things change, production methods improve, previous mistakes may not be made. Working with current data, up to date data, can push a project along, New staff, new skills, new production methods, new Financing sources like crowdsourcing etc</a:t>
            </a:r>
            <a:r>
              <a:rPr lang="en-GB" sz="1400" dirty="0"/>
              <a:t>.</a:t>
            </a:r>
            <a:r>
              <a:rPr lang="en-GB" sz="1400" dirty="0" smtClean="0"/>
              <a:t> working with tis data and understanding this data can make a project more successful. When new cars are made, they have all the prior history and current technologies in there, a history of improvements.</a:t>
            </a:r>
          </a:p>
          <a:p>
            <a:r>
              <a:rPr lang="en-GB" sz="1400" b="1" dirty="0" smtClean="0"/>
              <a:t>Researched data</a:t>
            </a:r>
            <a:r>
              <a:rPr lang="en-GB" sz="1400" dirty="0" smtClean="0"/>
              <a:t> – New information, new methods of getting this information can improve the effectiveness of project management. A successful project is one that cuts all the ropes that hold it back, new  sources for materials, new markets to open up, new places to work from or work with. A successful project manager should know to use the old and the new, the current and the trending information to further benefit costing, production methods, planning tools and final output.</a:t>
            </a:r>
          </a:p>
          <a:p>
            <a:pPr marL="109728" indent="0">
              <a:buNone/>
            </a:pPr>
            <a:r>
              <a:rPr lang="en-GB" sz="1400" b="1" dirty="0" smtClean="0"/>
              <a:t>P2.1 </a:t>
            </a:r>
            <a:r>
              <a:rPr lang="en-GB" sz="1400" b="1" dirty="0"/>
              <a:t>– Task </a:t>
            </a:r>
            <a:r>
              <a:rPr lang="en-GB" sz="1400" b="1" dirty="0" smtClean="0"/>
              <a:t>13 </a:t>
            </a:r>
            <a:r>
              <a:rPr lang="en-GB" sz="1400" dirty="0"/>
              <a:t>– Explain with examples the importance of </a:t>
            </a:r>
            <a:r>
              <a:rPr lang="en-GB" sz="1400" dirty="0" smtClean="0"/>
              <a:t>using </a:t>
            </a:r>
            <a:r>
              <a:rPr lang="en-GB" sz="1400" b="1" dirty="0" smtClean="0"/>
              <a:t>Current</a:t>
            </a:r>
            <a:r>
              <a:rPr lang="en-GB" sz="1400" dirty="0" smtClean="0"/>
              <a:t>, </a:t>
            </a:r>
            <a:r>
              <a:rPr lang="en-GB" sz="1400" b="1" dirty="0" smtClean="0"/>
              <a:t>Prior</a:t>
            </a:r>
            <a:r>
              <a:rPr lang="en-GB" sz="1400" dirty="0" smtClean="0"/>
              <a:t> and </a:t>
            </a:r>
            <a:r>
              <a:rPr lang="en-GB" sz="1400" b="1" dirty="0" smtClean="0"/>
              <a:t>Researched</a:t>
            </a:r>
            <a:r>
              <a:rPr lang="en-GB" sz="1400" dirty="0" smtClean="0"/>
              <a:t> information for project management </a:t>
            </a:r>
            <a:r>
              <a:rPr lang="en-GB" sz="1400" dirty="0"/>
              <a:t>and how this can have an impact on the success of a project</a:t>
            </a:r>
            <a:r>
              <a:rPr lang="en-GB" sz="1400" dirty="0" smtClean="0"/>
              <a:t>.</a:t>
            </a:r>
            <a:endParaRPr lang="en-GB" sz="1400" dirty="0"/>
          </a:p>
        </p:txBody>
      </p:sp>
      <p:sp>
        <p:nvSpPr>
          <p:cNvPr id="6" name="Title 1"/>
          <p:cNvSpPr>
            <a:spLocks noGrp="1"/>
          </p:cNvSpPr>
          <p:nvPr>
            <p:ph type="title"/>
          </p:nvPr>
        </p:nvSpPr>
        <p:spPr>
          <a:xfrm>
            <a:off x="251520" y="116632"/>
            <a:ext cx="8568952" cy="648072"/>
          </a:xfrm>
        </p:spPr>
        <p:txBody>
          <a:bodyPr>
            <a:noAutofit/>
          </a:bodyPr>
          <a:lstStyle/>
          <a:p>
            <a:r>
              <a:rPr lang="en-GB" sz="2400" dirty="0" smtClean="0"/>
              <a:t>P2.1 </a:t>
            </a:r>
            <a:r>
              <a:rPr lang="en-GB" sz="2400" dirty="0"/>
              <a:t>– Resources – </a:t>
            </a:r>
            <a:r>
              <a:rPr lang="en-GB" sz="2400" dirty="0" smtClean="0"/>
              <a:t>Data Usage – Previous and Current</a:t>
            </a:r>
            <a:endParaRPr lang="en-GB" sz="2400" dirty="0"/>
          </a:p>
        </p:txBody>
      </p:sp>
    </p:spTree>
    <p:extLst>
      <p:ext uri="{BB962C8B-B14F-4D97-AF65-F5344CB8AC3E}">
        <p14:creationId xmlns:p14="http://schemas.microsoft.com/office/powerpoint/2010/main" val="166836332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568952" cy="5976664"/>
          </a:xfrm>
        </p:spPr>
        <p:txBody>
          <a:bodyPr>
            <a:noAutofit/>
          </a:bodyPr>
          <a:lstStyle/>
          <a:p>
            <a:pPr marL="0" indent="0">
              <a:buNone/>
            </a:pPr>
            <a:r>
              <a:rPr lang="en-GB" sz="1700" dirty="0" smtClean="0"/>
              <a:t>For all project levels of staffing, Project Managers, Developers and Programmers, it is necessary to estimate the work effort that each person has to invest to successfully carry a project through:</a:t>
            </a:r>
          </a:p>
          <a:p>
            <a:r>
              <a:rPr lang="en-GB" sz="1700" b="1" dirty="0" smtClean="0"/>
              <a:t>Describe in detail all work to perform the activity. Include work </a:t>
            </a:r>
            <a:r>
              <a:rPr lang="en-GB" sz="1700" dirty="0" smtClean="0"/>
              <a:t>directly and indirectly related to the activity. Examples of work directly related to an activity include writing a report, meeting with clients, performing a laboratory test, and designing a new logo. Examples of indirect work include training to perform activity related work and preparing periodic activity-progress reports.</a:t>
            </a:r>
          </a:p>
          <a:p>
            <a:r>
              <a:rPr lang="en-GB" sz="1700" b="1" dirty="0" smtClean="0"/>
              <a:t>Consider history. Past history doesn’t guarantee future performance. </a:t>
            </a:r>
            <a:r>
              <a:rPr lang="en-GB" sz="1700" dirty="0" smtClean="0"/>
              <a:t>It does, however, provide a guideline for what’s possible. Determine whether an activity has been done before. If it has, review written records to determine the work effort. If written records weren’t kept, ask people who’ve done the activity before to estimate the work effort they invested. When using prior history to support your estimates, be sure</a:t>
            </a:r>
          </a:p>
          <a:p>
            <a:pPr lvl="1"/>
            <a:r>
              <a:rPr lang="en-GB" sz="1700" dirty="0" smtClean="0"/>
              <a:t>The people had qualifications and experience similar to those of the people who’ll work on your project.</a:t>
            </a:r>
          </a:p>
          <a:p>
            <a:pPr lvl="1"/>
            <a:r>
              <a:rPr lang="en-GB" sz="1700" dirty="0" smtClean="0"/>
              <a:t>The facilities, equipment, and technology were similar to those that’ll be used for your project.</a:t>
            </a:r>
          </a:p>
          <a:p>
            <a:pPr lvl="1"/>
            <a:r>
              <a:rPr lang="en-GB" sz="1700" dirty="0" smtClean="0"/>
              <a:t>The time frame was similar to the one you anticipate for your project activity.</a:t>
            </a:r>
          </a:p>
        </p:txBody>
      </p:sp>
      <p:sp>
        <p:nvSpPr>
          <p:cNvPr id="7" name="Title 1"/>
          <p:cNvSpPr>
            <a:spLocks noGrp="1"/>
          </p:cNvSpPr>
          <p:nvPr>
            <p:ph type="title"/>
          </p:nvPr>
        </p:nvSpPr>
        <p:spPr>
          <a:xfrm>
            <a:off x="251520" y="116632"/>
            <a:ext cx="8568952" cy="648072"/>
          </a:xfrm>
        </p:spPr>
        <p:txBody>
          <a:bodyPr>
            <a:noAutofit/>
          </a:bodyPr>
          <a:lstStyle/>
          <a:p>
            <a:r>
              <a:rPr lang="en-GB" sz="2800" dirty="0" smtClean="0"/>
              <a:t>P2.2 </a:t>
            </a:r>
            <a:r>
              <a:rPr lang="en-GB" sz="2800" dirty="0"/>
              <a:t>– Resources – </a:t>
            </a:r>
            <a:r>
              <a:rPr lang="en-GB" sz="2800" dirty="0" smtClean="0"/>
              <a:t>Personnel</a:t>
            </a:r>
            <a:endParaRPr lang="en-GB" sz="2800" dirty="0"/>
          </a:p>
        </p:txBody>
      </p:sp>
    </p:spTree>
    <p:extLst>
      <p:ext uri="{BB962C8B-B14F-4D97-AF65-F5344CB8AC3E}">
        <p14:creationId xmlns:p14="http://schemas.microsoft.com/office/powerpoint/2010/main" val="35858360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568952" cy="5832648"/>
          </a:xfrm>
        </p:spPr>
        <p:txBody>
          <a:bodyPr>
            <a:noAutofit/>
          </a:bodyPr>
          <a:lstStyle/>
          <a:p>
            <a:r>
              <a:rPr lang="en-GB" sz="1700" b="1" dirty="0" smtClean="0"/>
              <a:t>Have the person who’ll do the work participate in estimating the required work effort. </a:t>
            </a:r>
            <a:r>
              <a:rPr lang="en-GB" sz="1700" dirty="0" smtClean="0"/>
              <a:t>Having people contribute to their work-effort estimates provides several benefits: Their understanding of the activity improves; the estimates are tailored for a person with their particular skills, knowledge, and prior experience; and their commitment to do the work for that level of work effort increases. If you know who’ll be working on the activity, have those people participate during the initial planning. If people don’t join the project team until the start or during the project, have them review and comment on the plans you’ve developed.</a:t>
            </a:r>
          </a:p>
          <a:p>
            <a:r>
              <a:rPr lang="en-GB" sz="1700" b="1" dirty="0" smtClean="0"/>
              <a:t>Consult with experts familiar with this type of activity, </a:t>
            </a:r>
            <a:r>
              <a:rPr lang="en-GB" sz="1700" dirty="0" smtClean="0"/>
              <a:t>even when they haven’t performed work exactly like it before. Experience and knowledge from all sources improve the accuracy of your estimate.</a:t>
            </a:r>
          </a:p>
          <a:p>
            <a:r>
              <a:rPr lang="en-GB" sz="1700" dirty="0" smtClean="0"/>
              <a:t>For all three levels of staffing in this stage, the successful completion of the project needs to take this into consideration when allocation functions. The level of role depends on the project, how well the developers will work with the programmers, how much hands on the Project Manager is at the development stage and where the developers job stops and the programmers job starts.</a:t>
            </a:r>
          </a:p>
          <a:p>
            <a:pPr marL="109728" indent="0">
              <a:buNone/>
            </a:pPr>
            <a:r>
              <a:rPr lang="en-GB" sz="1700" b="1" dirty="0" smtClean="0"/>
              <a:t>P2.2 – Task 14 </a:t>
            </a:r>
            <a:r>
              <a:rPr lang="en-GB" sz="1700" dirty="0" smtClean="0"/>
              <a:t>– Explain the importance of organising </a:t>
            </a:r>
            <a:r>
              <a:rPr lang="en-GB" sz="1700" b="1" dirty="0" smtClean="0"/>
              <a:t>Personnel</a:t>
            </a:r>
            <a:r>
              <a:rPr lang="en-GB" sz="1700" dirty="0" smtClean="0"/>
              <a:t> in terms of </a:t>
            </a:r>
            <a:r>
              <a:rPr lang="en-GB" sz="1700" b="1" dirty="0" smtClean="0"/>
              <a:t>Work Activity</a:t>
            </a:r>
            <a:r>
              <a:rPr lang="en-GB" sz="1700" dirty="0" smtClean="0"/>
              <a:t>, </a:t>
            </a:r>
            <a:r>
              <a:rPr lang="en-GB" sz="1700" b="1" dirty="0" smtClean="0"/>
              <a:t>Considered History</a:t>
            </a:r>
            <a:r>
              <a:rPr lang="en-GB" sz="1700" dirty="0" smtClean="0"/>
              <a:t> and </a:t>
            </a:r>
            <a:r>
              <a:rPr lang="en-GB" sz="1700" b="1" dirty="0" smtClean="0"/>
              <a:t>Work Effort</a:t>
            </a:r>
            <a:r>
              <a:rPr lang="en-GB" sz="1700" dirty="0" smtClean="0"/>
              <a:t> and how this can have an impact on the success of a project.</a:t>
            </a:r>
          </a:p>
        </p:txBody>
      </p:sp>
      <p:sp>
        <p:nvSpPr>
          <p:cNvPr id="6" name="Title 1"/>
          <p:cNvSpPr>
            <a:spLocks noGrp="1"/>
          </p:cNvSpPr>
          <p:nvPr>
            <p:ph type="title"/>
          </p:nvPr>
        </p:nvSpPr>
        <p:spPr>
          <a:xfrm>
            <a:off x="251520" y="116632"/>
            <a:ext cx="8568952" cy="648072"/>
          </a:xfrm>
        </p:spPr>
        <p:txBody>
          <a:bodyPr>
            <a:noAutofit/>
          </a:bodyPr>
          <a:lstStyle/>
          <a:p>
            <a:r>
              <a:rPr lang="en-GB" sz="2800" dirty="0" smtClean="0"/>
              <a:t>P2.2 </a:t>
            </a:r>
            <a:r>
              <a:rPr lang="en-GB" sz="2800" dirty="0"/>
              <a:t>– Resources – </a:t>
            </a:r>
            <a:r>
              <a:rPr lang="en-GB" sz="2800" dirty="0" smtClean="0"/>
              <a:t>Personnel</a:t>
            </a:r>
            <a:endParaRPr lang="en-GB" sz="2800" dirty="0"/>
          </a:p>
        </p:txBody>
      </p:sp>
    </p:spTree>
    <p:extLst>
      <p:ext uri="{BB962C8B-B14F-4D97-AF65-F5344CB8AC3E}">
        <p14:creationId xmlns:p14="http://schemas.microsoft.com/office/powerpoint/2010/main" val="264091007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568952" cy="5832648"/>
          </a:xfrm>
        </p:spPr>
        <p:txBody>
          <a:bodyPr>
            <a:noAutofit/>
          </a:bodyPr>
          <a:lstStyle/>
          <a:p>
            <a:r>
              <a:rPr lang="en-GB" sz="1500" dirty="0" smtClean="0"/>
              <a:t>A project budget is a detailed, time-phased estimate of all resource costs for your project. You typically develop a budget in stages — from an initial rough estimate to a detailed estimate to a completed, approved project budget. On occasion, you may even revise your approved budget while your project is in progress.</a:t>
            </a:r>
          </a:p>
          <a:p>
            <a:r>
              <a:rPr lang="en-GB" sz="1500" b="1" dirty="0" smtClean="0"/>
              <a:t>Direct costs </a:t>
            </a:r>
            <a:r>
              <a:rPr lang="en-GB" sz="1500" dirty="0" smtClean="0"/>
              <a:t>are expenditures for resources solely used for your project. Direct costs include salaries for team members on your project; specific materials, supplies, and equipment for your project; travel to perform work on your project; and subcontracts that provide support exclusively to your project.</a:t>
            </a:r>
          </a:p>
          <a:p>
            <a:r>
              <a:rPr lang="en-GB" sz="1500" b="1" dirty="0" smtClean="0"/>
              <a:t>Indirect costs </a:t>
            </a:r>
            <a:r>
              <a:rPr lang="en-GB" sz="1500" dirty="0" smtClean="0"/>
              <a:t>are expenditures that may support more than one project but aren’t individually allocated to them. Indirect costs fall into two categories:</a:t>
            </a:r>
          </a:p>
          <a:p>
            <a:pPr marL="544513" lvl="1" indent="-280988"/>
            <a:r>
              <a:rPr lang="en-GB" sz="1500" b="1" dirty="0" smtClean="0"/>
              <a:t>Overhead costs: </a:t>
            </a:r>
            <a:r>
              <a:rPr lang="en-GB" sz="1500" dirty="0" smtClean="0"/>
              <a:t>Expenditures that are difficult to subdivide and allocate directly. Examples include employee benefits, office space rent, general supplies, and the costs of furniture, fixtures, and equipment. You need an office to work on your project activities and office space costs money. However, your organisation has an annual lease for office space, the space has many individual offices and work areas, and people work on numerous projects throughout the year. Because you have no clear record of your office’s rent, your office space is treated as an indirect project cost.</a:t>
            </a:r>
          </a:p>
          <a:p>
            <a:pPr marL="544513" lvl="1" indent="-280988"/>
            <a:r>
              <a:rPr lang="en-GB" sz="1500" b="1" dirty="0" smtClean="0"/>
              <a:t>General and administrative costs: </a:t>
            </a:r>
            <a:r>
              <a:rPr lang="en-GB" sz="1500" dirty="0" smtClean="0"/>
              <a:t>Expenditures that keep your organisation operational (if your organisation doesn’t exist, you can’t perform your project). Examples include salaries of your contracts department, finance department, and top management as well as fees for accounting and legal services.</a:t>
            </a:r>
            <a:endParaRPr lang="en-GB" sz="1500" dirty="0"/>
          </a:p>
        </p:txBody>
      </p:sp>
      <p:sp>
        <p:nvSpPr>
          <p:cNvPr id="5" name="Title 1"/>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en-GB" sz="2800" dirty="0" smtClean="0"/>
              <a:t>P2.3 – Resources – Funding Sources and Costing</a:t>
            </a:r>
            <a:endParaRPr lang="en-GB" sz="2800" dirty="0"/>
          </a:p>
        </p:txBody>
      </p:sp>
    </p:spTree>
    <p:extLst>
      <p:ext uri="{BB962C8B-B14F-4D97-AF65-F5344CB8AC3E}">
        <p14:creationId xmlns:p14="http://schemas.microsoft.com/office/powerpoint/2010/main" val="99453599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568952" cy="5832648"/>
          </a:xfrm>
        </p:spPr>
        <p:txBody>
          <a:bodyPr>
            <a:normAutofit lnSpcReduction="10000"/>
          </a:bodyPr>
          <a:lstStyle/>
          <a:p>
            <a:r>
              <a:rPr lang="en-GB" sz="1600" dirty="0" smtClean="0"/>
              <a:t>Suppose you’re planning to design, develop, and produce a company website, database, spreadsheet, game or multimedia product.</a:t>
            </a:r>
          </a:p>
          <a:p>
            <a:r>
              <a:rPr lang="en-GB" sz="1600" dirty="0" smtClean="0"/>
              <a:t>Direct costs for this project may include the following:</a:t>
            </a:r>
          </a:p>
          <a:p>
            <a:pPr lvl="1"/>
            <a:r>
              <a:rPr lang="en-GB" sz="1600" b="1" dirty="0" smtClean="0"/>
              <a:t>Labour: </a:t>
            </a:r>
            <a:r>
              <a:rPr lang="en-GB" sz="1600" dirty="0" smtClean="0"/>
              <a:t>Salaries for you and other team members for the hours you work on the project</a:t>
            </a:r>
          </a:p>
          <a:p>
            <a:pPr lvl="1"/>
            <a:r>
              <a:rPr lang="en-GB" sz="1600" b="1" dirty="0" smtClean="0"/>
              <a:t>Materials: </a:t>
            </a:r>
            <a:r>
              <a:rPr lang="en-GB" sz="1600" dirty="0" smtClean="0"/>
              <a:t>The special paper stock, DVD’s, CD Covers, scanners, printers, cameras etc</a:t>
            </a:r>
            <a:r>
              <a:rPr lang="en-GB" sz="1600" dirty="0"/>
              <a:t>.</a:t>
            </a:r>
            <a:r>
              <a:rPr lang="en-GB" sz="1600" dirty="0" smtClean="0"/>
              <a:t> for the project</a:t>
            </a:r>
          </a:p>
          <a:p>
            <a:pPr lvl="1"/>
            <a:r>
              <a:rPr lang="en-GB" sz="1600" b="1" dirty="0" smtClean="0"/>
              <a:t>Travel: </a:t>
            </a:r>
            <a:r>
              <a:rPr lang="en-GB" sz="1600" dirty="0" smtClean="0"/>
              <a:t>The costs for driving to investigate firms that may design your project cover</a:t>
            </a:r>
          </a:p>
          <a:p>
            <a:pPr lvl="1"/>
            <a:r>
              <a:rPr lang="en-GB" sz="1600" b="1" dirty="0" smtClean="0"/>
              <a:t>Subcontract: </a:t>
            </a:r>
            <a:r>
              <a:rPr lang="en-GB" sz="1600" dirty="0" smtClean="0"/>
              <a:t>The services of an outside company to design the cover art</a:t>
            </a:r>
          </a:p>
          <a:p>
            <a:r>
              <a:rPr lang="en-GB" sz="1600" b="1" dirty="0" smtClean="0"/>
              <a:t>Indirect costs</a:t>
            </a:r>
            <a:r>
              <a:rPr lang="en-GB" sz="1600" dirty="0" smtClean="0"/>
              <a:t> for this project may include the following:</a:t>
            </a:r>
          </a:p>
          <a:p>
            <a:pPr lvl="1"/>
            <a:r>
              <a:rPr lang="en-GB" sz="1600" b="1" dirty="0" smtClean="0"/>
              <a:t>Employee benefits: </a:t>
            </a:r>
            <a:r>
              <a:rPr lang="en-GB" sz="1600" dirty="0" smtClean="0"/>
              <a:t>Benefits in addition to your salary while you’re working on the project</a:t>
            </a:r>
          </a:p>
          <a:p>
            <a:pPr lvl="1"/>
            <a:r>
              <a:rPr lang="en-GB" sz="1600" b="1" dirty="0" smtClean="0"/>
              <a:t>Rent: </a:t>
            </a:r>
            <a:r>
              <a:rPr lang="en-GB" sz="1600" dirty="0" smtClean="0"/>
              <a:t>The cost of the office space you use when you’re developing the produced materials for the project</a:t>
            </a:r>
          </a:p>
          <a:p>
            <a:pPr lvl="1"/>
            <a:r>
              <a:rPr lang="en-GB" sz="1600" b="1" dirty="0" smtClean="0"/>
              <a:t>Equipment: </a:t>
            </a:r>
            <a:r>
              <a:rPr lang="en-GB" sz="1600" dirty="0" smtClean="0"/>
              <a:t>The computer you use to compose the premise for the project</a:t>
            </a:r>
          </a:p>
          <a:p>
            <a:pPr lvl="1"/>
            <a:r>
              <a:rPr lang="en-GB" sz="1600" b="1" dirty="0" smtClean="0"/>
              <a:t>Management and administrative salaries:</a:t>
            </a:r>
            <a:r>
              <a:rPr lang="en-GB" sz="1600" dirty="0" smtClean="0"/>
              <a:t> A portion of the salaries of upper managers and staff who perform the administrative duties necessary to keep your organisation functioning</a:t>
            </a:r>
          </a:p>
          <a:p>
            <a:pPr marL="25400" lvl="1" indent="0">
              <a:buNone/>
            </a:pPr>
            <a:r>
              <a:rPr lang="en-GB" sz="1600" b="1" dirty="0" smtClean="0"/>
              <a:t>P2.3 – Task 15 </a:t>
            </a:r>
            <a:r>
              <a:rPr lang="en-GB" sz="1600" dirty="0" smtClean="0"/>
              <a:t>– Explain with examples the importance of planning for specific </a:t>
            </a:r>
            <a:r>
              <a:rPr lang="en-GB" sz="1600" b="1" dirty="0" smtClean="0"/>
              <a:t>Resources spends</a:t>
            </a:r>
            <a:r>
              <a:rPr lang="en-GB" sz="1600" dirty="0" smtClean="0"/>
              <a:t> in terms of </a:t>
            </a:r>
            <a:r>
              <a:rPr lang="en-GB" sz="1600" b="1" dirty="0" smtClean="0"/>
              <a:t>Direct </a:t>
            </a:r>
            <a:r>
              <a:rPr lang="en-GB" sz="1600" dirty="0" smtClean="0"/>
              <a:t>and </a:t>
            </a:r>
            <a:r>
              <a:rPr lang="en-GB" sz="1600" b="1" dirty="0" smtClean="0"/>
              <a:t>Indirect</a:t>
            </a:r>
            <a:r>
              <a:rPr lang="en-GB" sz="1600" dirty="0" smtClean="0"/>
              <a:t> </a:t>
            </a:r>
            <a:r>
              <a:rPr lang="en-GB" sz="1600" b="1" dirty="0" smtClean="0"/>
              <a:t>costs</a:t>
            </a:r>
            <a:r>
              <a:rPr lang="en-GB" sz="1600" dirty="0" smtClean="0"/>
              <a:t> and how this can have an impact on the success of a project.</a:t>
            </a:r>
          </a:p>
        </p:txBody>
      </p:sp>
      <p:sp>
        <p:nvSpPr>
          <p:cNvPr id="5" name="Title 1"/>
          <p:cNvSpPr txBox="1">
            <a:spLocks/>
          </p:cNvSpPr>
          <p:nvPr/>
        </p:nvSpPr>
        <p:spPr>
          <a:xfrm>
            <a:off x="230832" y="116632"/>
            <a:ext cx="8733656" cy="576064"/>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pPr algn="ctr"/>
            <a:r>
              <a:rPr lang="en-GB" sz="2800" dirty="0" smtClean="0"/>
              <a:t>P2.3 – Resources – Funding Sources and Costing</a:t>
            </a:r>
            <a:endParaRPr lang="en-GB" sz="2800" dirty="0"/>
          </a:p>
        </p:txBody>
      </p:sp>
    </p:spTree>
    <p:extLst>
      <p:ext uri="{BB962C8B-B14F-4D97-AF65-F5344CB8AC3E}">
        <p14:creationId xmlns:p14="http://schemas.microsoft.com/office/powerpoint/2010/main" val="297621651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640960" cy="5472608"/>
          </a:xfrm>
        </p:spPr>
        <p:txBody>
          <a:bodyPr>
            <a:noAutofit/>
          </a:bodyPr>
          <a:lstStyle/>
          <a:p>
            <a:r>
              <a:rPr lang="en-GB" sz="2000" dirty="0" smtClean="0"/>
              <a:t>For every project there will be </a:t>
            </a:r>
            <a:r>
              <a:rPr lang="en-GB" sz="2000" b="1" dirty="0" smtClean="0"/>
              <a:t>equipment</a:t>
            </a:r>
            <a:r>
              <a:rPr lang="en-GB" sz="2000" dirty="0" smtClean="0"/>
              <a:t> needs, computers, monitors, desk space, rooms, network storage and backups, printers, scanners etc. All these need to be purchased or set aside for the production of the product. For large productions this can be expensive and time consuming</a:t>
            </a:r>
            <a:r>
              <a:rPr lang="en-GB" sz="2000" dirty="0"/>
              <a:t>, </a:t>
            </a:r>
            <a:r>
              <a:rPr lang="en-GB" sz="2000" dirty="0" smtClean="0"/>
              <a:t>and a </a:t>
            </a:r>
            <a:r>
              <a:rPr lang="en-GB" sz="2000" dirty="0"/>
              <a:t>great deal of organising. If it is a company and a small project then time set </a:t>
            </a:r>
            <a:r>
              <a:rPr lang="en-GB" sz="2000" dirty="0" smtClean="0"/>
              <a:t>aside, computer time, staff training etc.</a:t>
            </a:r>
          </a:p>
          <a:p>
            <a:r>
              <a:rPr lang="en-GB" sz="2000" dirty="0" smtClean="0"/>
              <a:t>Then there are the </a:t>
            </a:r>
            <a:r>
              <a:rPr lang="en-GB" sz="2000" b="1" dirty="0" smtClean="0"/>
              <a:t>package</a:t>
            </a:r>
            <a:r>
              <a:rPr lang="en-GB" sz="2000" dirty="0" smtClean="0"/>
              <a:t> needs, Access, Adobe suite, Office, Game Engines. For every IT project there is a package, these have to be purchased or ensured, be in place, be capable, be reliable and staff will need to know how to use them. For a large company and large project the software might be bespoke, adapted software for the specific use, this is common for high end projects like banks. The software might need to be adapted to make it more suitable for purpose.</a:t>
            </a:r>
          </a:p>
          <a:p>
            <a:pPr marL="109728" indent="0">
              <a:buNone/>
            </a:pPr>
            <a:r>
              <a:rPr lang="en-GB" sz="2000" b="1" dirty="0" smtClean="0"/>
              <a:t>P2.4 – Task 16 </a:t>
            </a:r>
            <a:r>
              <a:rPr lang="en-GB" sz="2000" dirty="0" smtClean="0"/>
              <a:t>– Explain with examples the importance of planning for specific </a:t>
            </a:r>
            <a:r>
              <a:rPr lang="en-GB" sz="2000" b="1" dirty="0" smtClean="0"/>
              <a:t>Resources spends</a:t>
            </a:r>
            <a:r>
              <a:rPr lang="en-GB" sz="2000" dirty="0" smtClean="0"/>
              <a:t> in terms of </a:t>
            </a:r>
            <a:r>
              <a:rPr lang="en-GB" sz="2000" b="1" dirty="0" smtClean="0"/>
              <a:t>Equipment </a:t>
            </a:r>
            <a:r>
              <a:rPr lang="en-GB" sz="2000" dirty="0" smtClean="0"/>
              <a:t>and </a:t>
            </a:r>
            <a:r>
              <a:rPr lang="en-GB" sz="2000" b="1" dirty="0" smtClean="0"/>
              <a:t>Software</a:t>
            </a:r>
            <a:r>
              <a:rPr lang="en-GB" sz="2000" dirty="0" smtClean="0"/>
              <a:t> </a:t>
            </a:r>
            <a:r>
              <a:rPr lang="en-GB" sz="2000" b="1" dirty="0" smtClean="0"/>
              <a:t>costs</a:t>
            </a:r>
            <a:r>
              <a:rPr lang="en-GB" sz="2000" dirty="0" smtClean="0"/>
              <a:t> and how this can have an impact on the success of a project.</a:t>
            </a:r>
          </a:p>
        </p:txBody>
      </p:sp>
      <p:sp>
        <p:nvSpPr>
          <p:cNvPr id="4" name="Title 1"/>
          <p:cNvSpPr>
            <a:spLocks noGrp="1"/>
          </p:cNvSpPr>
          <p:nvPr>
            <p:ph type="title"/>
          </p:nvPr>
        </p:nvSpPr>
        <p:spPr>
          <a:xfrm>
            <a:off x="251520" y="116632"/>
            <a:ext cx="8568952" cy="648072"/>
          </a:xfrm>
        </p:spPr>
        <p:txBody>
          <a:bodyPr>
            <a:noAutofit/>
          </a:bodyPr>
          <a:lstStyle/>
          <a:p>
            <a:r>
              <a:rPr lang="en-GB" sz="2800" dirty="0" smtClean="0"/>
              <a:t>P2.4 </a:t>
            </a:r>
            <a:r>
              <a:rPr lang="en-GB" sz="2800" dirty="0"/>
              <a:t>– Resources – </a:t>
            </a:r>
            <a:r>
              <a:rPr lang="en-GB" sz="2800" dirty="0" smtClean="0"/>
              <a:t>Equipment and Packages</a:t>
            </a:r>
            <a:endParaRPr lang="en-GB" sz="2800" dirty="0"/>
          </a:p>
        </p:txBody>
      </p:sp>
    </p:spTree>
    <p:extLst>
      <p:ext uri="{BB962C8B-B14F-4D97-AF65-F5344CB8AC3E}">
        <p14:creationId xmlns:p14="http://schemas.microsoft.com/office/powerpoint/2010/main" val="307090278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908720"/>
            <a:ext cx="8640960" cy="5544616"/>
          </a:xfrm>
        </p:spPr>
        <p:txBody>
          <a:bodyPr>
            <a:noAutofit/>
          </a:bodyPr>
          <a:lstStyle/>
          <a:p>
            <a:r>
              <a:rPr lang="en-GB" sz="1600" b="1" dirty="0" smtClean="0"/>
              <a:t>Assessment </a:t>
            </a:r>
            <a:r>
              <a:rPr lang="en-GB" sz="1600" b="1" dirty="0"/>
              <a:t>Criterion P1  </a:t>
            </a:r>
            <a:r>
              <a:rPr lang="en-GB" sz="1600" b="1" dirty="0" smtClean="0"/>
              <a:t>- </a:t>
            </a:r>
            <a:r>
              <a:rPr lang="en-GB" sz="1600" dirty="0" smtClean="0"/>
              <a:t>The </a:t>
            </a:r>
            <a:r>
              <a:rPr lang="en-GB" sz="1600" dirty="0"/>
              <a:t>learner is required to show an understanding of a project lifecycle and illustrate the typical phases. They must describe each of the following phases; analysis, design, implementation and evaluation. The learners could </a:t>
            </a:r>
            <a:r>
              <a:rPr lang="en-GB" sz="1600" dirty="0" smtClean="0"/>
              <a:t>also provide </a:t>
            </a:r>
            <a:r>
              <a:rPr lang="en-GB" sz="1600" dirty="0"/>
              <a:t>any supporting images/diagrams.</a:t>
            </a:r>
            <a:endParaRPr lang="en-GB" sz="1600" dirty="0" smtClean="0"/>
          </a:p>
          <a:p>
            <a:r>
              <a:rPr lang="en-GB" sz="1600" b="1" dirty="0" smtClean="0"/>
              <a:t>Assessment </a:t>
            </a:r>
            <a:r>
              <a:rPr lang="en-GB" sz="1600" b="1" dirty="0"/>
              <a:t>Criteria </a:t>
            </a:r>
            <a:r>
              <a:rPr lang="en-GB" sz="1600" b="1" dirty="0" smtClean="0"/>
              <a:t>P2 - </a:t>
            </a:r>
            <a:r>
              <a:rPr lang="en-GB" sz="1600" dirty="0" smtClean="0"/>
              <a:t>The </a:t>
            </a:r>
            <a:r>
              <a:rPr lang="en-GB" sz="1600" dirty="0"/>
              <a:t>learner is required to describe and explain the resources available in order to support a project manager throughout a project including data, roles and responsibilities of people involved with the project, funding, equipment and project management software. </a:t>
            </a:r>
          </a:p>
          <a:p>
            <a:r>
              <a:rPr lang="en-GB" sz="1600" b="1" dirty="0" smtClean="0"/>
              <a:t>Assessment </a:t>
            </a:r>
            <a:r>
              <a:rPr lang="en-GB" sz="1600" b="1" dirty="0"/>
              <a:t>Criteria </a:t>
            </a:r>
            <a:r>
              <a:rPr lang="en-GB" sz="1600" b="1" dirty="0" smtClean="0"/>
              <a:t>M1 </a:t>
            </a:r>
            <a:r>
              <a:rPr lang="en-GB" sz="1600" dirty="0" smtClean="0"/>
              <a:t>- The </a:t>
            </a:r>
            <a:r>
              <a:rPr lang="en-GB" sz="1600" dirty="0"/>
              <a:t>learner should provide a detailed comparison of project methodologies. At least three different project methods should be fully described and compared providing advantages and disadvantages for each of them. This could be presented as a report or annotated table. </a:t>
            </a:r>
          </a:p>
          <a:p>
            <a:r>
              <a:rPr lang="en-GB" sz="1600" b="1" dirty="0" smtClean="0"/>
              <a:t>Assessment </a:t>
            </a:r>
            <a:r>
              <a:rPr lang="en-GB" sz="1600" b="1" dirty="0"/>
              <a:t>Criteria P3 - </a:t>
            </a:r>
            <a:r>
              <a:rPr lang="en-GB" sz="1600" dirty="0"/>
              <a:t>The learner must discuss the issues which can affect a project to include; lack of management leadership, communication, external factors changing, conflicts between staff and/or clients, unrealistic timescales, poor testing, quality of product, tracking progress, following legislation. </a:t>
            </a:r>
          </a:p>
          <a:p>
            <a:r>
              <a:rPr lang="en-GB" sz="1600" b="1" dirty="0"/>
              <a:t>Assessment Criteria M2</a:t>
            </a:r>
            <a:r>
              <a:rPr lang="en-GB" sz="1600" dirty="0"/>
              <a:t> - This should include a description of how these issues would impact the project’s success or failure including some examples of projects that have failed and some reasons for their failure. This could be an extension of P3 or a separate document. </a:t>
            </a:r>
          </a:p>
        </p:txBody>
      </p:sp>
      <p:sp>
        <p:nvSpPr>
          <p:cNvPr id="3" name="Title 2"/>
          <p:cNvSpPr>
            <a:spLocks noGrp="1"/>
          </p:cNvSpPr>
          <p:nvPr>
            <p:ph type="title"/>
          </p:nvPr>
        </p:nvSpPr>
        <p:spPr>
          <a:xfrm>
            <a:off x="446856" y="116632"/>
            <a:ext cx="8229600" cy="720080"/>
          </a:xfrm>
        </p:spPr>
        <p:txBody>
          <a:bodyPr>
            <a:normAutofit/>
          </a:bodyPr>
          <a:lstStyle/>
          <a:p>
            <a:r>
              <a:rPr lang="en-GB" sz="3200" dirty="0" smtClean="0"/>
              <a:t>Assessment Criteria P1, P2 and M2</a:t>
            </a:r>
            <a:endParaRPr lang="en-GB" sz="3200"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6192688" cy="5616624"/>
          </a:xfrm>
        </p:spPr>
        <p:txBody>
          <a:bodyPr>
            <a:noAutofit/>
          </a:bodyPr>
          <a:lstStyle/>
          <a:p>
            <a:pPr marL="255588" indent="-255588"/>
            <a:r>
              <a:rPr lang="en-GB" sz="1420" b="1" dirty="0"/>
              <a:t>Project management software</a:t>
            </a:r>
            <a:r>
              <a:rPr lang="en-GB" sz="1420" dirty="0"/>
              <a:t> has the capacity to help plan, </a:t>
            </a:r>
            <a:r>
              <a:rPr lang="en-GB" sz="1420" dirty="0" smtClean="0"/>
              <a:t>organise</a:t>
            </a:r>
            <a:r>
              <a:rPr lang="en-GB" sz="1420" dirty="0"/>
              <a:t>, and manage resource pools and develop resource estimates. Depending on the sophistication of the software, it can manage estimation and planning, scheduling, cost control and budget management, resource allocation, collaboration software, communication, decision-making, quality management and documentation or administration </a:t>
            </a:r>
            <a:r>
              <a:rPr lang="en-GB" sz="1420" dirty="0" smtClean="0"/>
              <a:t>systems.</a:t>
            </a:r>
          </a:p>
          <a:p>
            <a:pPr marL="255588" indent="-255588"/>
            <a:r>
              <a:rPr lang="en-GB" sz="1420" dirty="0" smtClean="0"/>
              <a:t>For the project manager to successfully complete a project and manage the stages, keep track of progress and monitor deadlines there are professional packages that are designed beyond Excel to do this. If the project is going to take one day to complete then Excel will do. For all other projects, specifically those with a lot of resources, staff, issues and stages there are others. More common ones include:</a:t>
            </a:r>
          </a:p>
          <a:p>
            <a:r>
              <a:rPr lang="en-GB" sz="1420" b="1" dirty="0" smtClean="0"/>
              <a:t>Microsoft Project </a:t>
            </a:r>
            <a:r>
              <a:rPr lang="en-GB" sz="1420" dirty="0"/>
              <a:t>– is designed to assist a project manager in developing a plan, assigning resources to tasks, tracking progress, managing the budget, and </a:t>
            </a:r>
            <a:r>
              <a:rPr lang="en-GB" sz="1420" dirty="0" smtClean="0"/>
              <a:t>analysing </a:t>
            </a:r>
            <a:r>
              <a:rPr lang="en-GB" sz="1420" dirty="0"/>
              <a:t>workloads.</a:t>
            </a:r>
            <a:endParaRPr lang="en-GB" sz="1420" dirty="0" smtClean="0"/>
          </a:p>
          <a:p>
            <a:r>
              <a:rPr lang="en-GB" sz="1420" b="1" dirty="0" err="1" smtClean="0"/>
              <a:t>OpenProj</a:t>
            </a:r>
            <a:r>
              <a:rPr lang="en-GB" sz="1420" dirty="0" smtClean="0"/>
              <a:t> - </a:t>
            </a:r>
            <a:r>
              <a:rPr lang="en-GB" sz="1420" dirty="0"/>
              <a:t>was an open source project management software </a:t>
            </a:r>
            <a:r>
              <a:rPr lang="en-GB" sz="1420" dirty="0" smtClean="0"/>
              <a:t>application which means free, capable and adapted by users for their own needs.</a:t>
            </a:r>
          </a:p>
          <a:p>
            <a:pPr marL="109728" indent="0">
              <a:buNone/>
            </a:pPr>
            <a:r>
              <a:rPr lang="en-GB" sz="1420" b="1" dirty="0" smtClean="0"/>
              <a:t>P2.5 – Task 17 </a:t>
            </a:r>
            <a:r>
              <a:rPr lang="en-GB" sz="1420" dirty="0" smtClean="0"/>
              <a:t>– Explain with examples the importance of </a:t>
            </a:r>
            <a:r>
              <a:rPr lang="en-GB" sz="1420" b="1" dirty="0" smtClean="0"/>
              <a:t>Project Management Software</a:t>
            </a:r>
            <a:r>
              <a:rPr lang="en-GB" sz="1420" dirty="0" smtClean="0"/>
              <a:t> and how this can have an impact on the success of a project.</a:t>
            </a:r>
          </a:p>
        </p:txBody>
      </p:sp>
      <p:sp>
        <p:nvSpPr>
          <p:cNvPr id="4" name="Title 1"/>
          <p:cNvSpPr>
            <a:spLocks noGrp="1"/>
          </p:cNvSpPr>
          <p:nvPr>
            <p:ph type="title"/>
          </p:nvPr>
        </p:nvSpPr>
        <p:spPr>
          <a:xfrm>
            <a:off x="251520" y="116632"/>
            <a:ext cx="8568952" cy="648072"/>
          </a:xfrm>
        </p:spPr>
        <p:txBody>
          <a:bodyPr>
            <a:noAutofit/>
          </a:bodyPr>
          <a:lstStyle/>
          <a:p>
            <a:r>
              <a:rPr lang="en-GB" sz="3200" dirty="0" smtClean="0"/>
              <a:t>P2.5 </a:t>
            </a:r>
            <a:r>
              <a:rPr lang="en-GB" sz="3200" dirty="0"/>
              <a:t>– Resources – </a:t>
            </a:r>
            <a:r>
              <a:rPr lang="en-GB" sz="3200" dirty="0" smtClean="0"/>
              <a:t>PM Software Packages</a:t>
            </a:r>
            <a:endParaRPr lang="en-GB" sz="3200" dirty="0"/>
          </a:p>
        </p:txBody>
      </p:sp>
      <p:pic>
        <p:nvPicPr>
          <p:cNvPr id="1026" name="Picture 2" descr="Main Screen"/>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588223" y="980728"/>
            <a:ext cx="2398439" cy="194468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File:Microsoft Project screenshot.png">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88223" y="3069424"/>
            <a:ext cx="2398440" cy="1664534"/>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upload.wikimedia.org/wikipedia/en/archive/c/c2/20130119071322%21Microsoft_Project_screenshot.pn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588223" y="4828360"/>
            <a:ext cx="2378078" cy="13374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4357903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568952" cy="5559896"/>
          </a:xfrm>
        </p:spPr>
        <p:txBody>
          <a:bodyPr>
            <a:noAutofit/>
          </a:bodyPr>
          <a:lstStyle/>
          <a:p>
            <a:pPr marL="109728" indent="0">
              <a:buNone/>
            </a:pPr>
            <a:r>
              <a:rPr lang="en-GB" sz="1500" dirty="0" smtClean="0"/>
              <a:t>For this section you will need to choose which project you have completed or will work on as the basis of the merit criteria. For example the planning, creation, development and testing of the Game production </a:t>
            </a:r>
            <a:r>
              <a:rPr lang="en-GB" sz="1500" b="1" dirty="0" smtClean="0"/>
              <a:t>(Unit 10</a:t>
            </a:r>
            <a:r>
              <a:rPr lang="en-GB" sz="1500" dirty="0" smtClean="0"/>
              <a:t>), the Website </a:t>
            </a:r>
            <a:r>
              <a:rPr lang="en-GB" sz="1500" b="1" dirty="0" smtClean="0"/>
              <a:t>(Unit 12)</a:t>
            </a:r>
            <a:r>
              <a:rPr lang="en-GB" sz="1500" dirty="0" smtClean="0"/>
              <a:t>, the Animation </a:t>
            </a:r>
            <a:r>
              <a:rPr lang="en-GB" sz="1500" b="1" dirty="0" smtClean="0"/>
              <a:t>(Unit 14)</a:t>
            </a:r>
            <a:r>
              <a:rPr lang="en-GB" sz="1500" dirty="0" smtClean="0"/>
              <a:t>, the Multimedia Production </a:t>
            </a:r>
            <a:r>
              <a:rPr lang="en-GB" sz="1500" b="1" dirty="0" smtClean="0"/>
              <a:t>(Unit 17)</a:t>
            </a:r>
            <a:r>
              <a:rPr lang="en-GB" sz="1500" dirty="0" smtClean="0"/>
              <a:t>, the Spreadsheet </a:t>
            </a:r>
            <a:r>
              <a:rPr lang="en-GB" sz="1500" b="1" dirty="0" smtClean="0"/>
              <a:t>(Unit 19)</a:t>
            </a:r>
            <a:r>
              <a:rPr lang="en-GB" sz="1500" dirty="0" smtClean="0"/>
              <a:t>, the Database </a:t>
            </a:r>
            <a:r>
              <a:rPr lang="en-GB" sz="1500" b="1" dirty="0" smtClean="0"/>
              <a:t>(Unit 23)</a:t>
            </a:r>
            <a:r>
              <a:rPr lang="en-GB" sz="1500" dirty="0" smtClean="0"/>
              <a:t> or the Graphic Production </a:t>
            </a:r>
            <a:r>
              <a:rPr lang="en-GB" sz="1500" b="1" dirty="0" smtClean="0"/>
              <a:t>(Unit 27)</a:t>
            </a:r>
            <a:r>
              <a:rPr lang="en-GB" sz="1500" dirty="0" smtClean="0"/>
              <a:t>, project plans, purpose and audience, briefs and planning charts will all be relevant and mapped to this unit.</a:t>
            </a:r>
          </a:p>
          <a:p>
            <a:pPr marL="277813" indent="-255588"/>
            <a:r>
              <a:rPr lang="en-GB" sz="1500" dirty="0" smtClean="0"/>
              <a:t>Your first step toward a successful project is to develop a plan to produce the desired results on time and within budget. If your project lasts a relatively short time and you’re thorough and realistic in your planning, then most likely your project will be a success.</a:t>
            </a:r>
          </a:p>
          <a:p>
            <a:pPr marL="277813" indent="-255588"/>
            <a:r>
              <a:rPr lang="en-GB" sz="1500" dirty="0" smtClean="0"/>
              <a:t>However, the larger, more complex, and longer your project is, the more likely some aspects won’t work out as you envisioned. Remember, “The best laid plans . . ..” You have the greatest chance for success if you confront the possibility of changes head-on and if you plan how to minimise the consequences of those changes from the outset.</a:t>
            </a:r>
          </a:p>
          <a:p>
            <a:pPr marL="277813" indent="-255588"/>
            <a:r>
              <a:rPr lang="en-GB" sz="1500" dirty="0"/>
              <a:t>Your first step toward a successful project is to develop a plan to produce the desired results on time and within budget. If your project lasts a relatively short time and you’re thorough and realistic in your planning, then most likely your project will be a success</a:t>
            </a:r>
            <a:r>
              <a:rPr lang="en-GB" sz="1500" dirty="0" smtClean="0"/>
              <a:t>.</a:t>
            </a:r>
          </a:p>
          <a:p>
            <a:pPr marL="277813" indent="-255588"/>
            <a:r>
              <a:rPr lang="en-GB" sz="1500" dirty="0"/>
              <a:t>However, the larger, more complex, and longer your project is, the more likely some aspects won’t work out as you envisioned. Remember, “The best laid </a:t>
            </a:r>
            <a:r>
              <a:rPr lang="en-GB" sz="1500" dirty="0" smtClean="0"/>
              <a:t>plans…” </a:t>
            </a:r>
            <a:r>
              <a:rPr lang="en-GB" sz="1500" dirty="0"/>
              <a:t>You have the greatest chance for success if you confront the possibility of changes head-on and if you plan how to minimise the consequences of those changes from the </a:t>
            </a:r>
            <a:r>
              <a:rPr lang="en-GB" sz="1500" dirty="0" smtClean="0"/>
              <a:t>outset.</a:t>
            </a:r>
            <a:endParaRPr lang="en-GB" sz="1500" dirty="0"/>
          </a:p>
        </p:txBody>
      </p:sp>
      <p:sp>
        <p:nvSpPr>
          <p:cNvPr id="5" name="Title 2"/>
          <p:cNvSpPr txBox="1">
            <a:spLocks/>
          </p:cNvSpPr>
          <p:nvPr/>
        </p:nvSpPr>
        <p:spPr>
          <a:xfrm>
            <a:off x="230832" y="116632"/>
            <a:ext cx="8733656" cy="648072"/>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3200" dirty="0" smtClean="0"/>
              <a:t>P3.1 – Project Issues – Risk Management</a:t>
            </a:r>
            <a:endParaRPr lang="en-GB" sz="3600" dirty="0"/>
          </a:p>
        </p:txBody>
      </p:sp>
    </p:spTree>
    <p:extLst>
      <p:ext uri="{BB962C8B-B14F-4D97-AF65-F5344CB8AC3E}">
        <p14:creationId xmlns:p14="http://schemas.microsoft.com/office/powerpoint/2010/main" val="199239284"/>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25760"/>
            <a:ext cx="8568952" cy="638944"/>
          </a:xfrm>
        </p:spPr>
        <p:txBody>
          <a:bodyPr>
            <a:noAutofit/>
          </a:bodyPr>
          <a:lstStyle/>
          <a:p>
            <a:r>
              <a:rPr lang="en-GB" sz="3200" dirty="0"/>
              <a:t>P3.1 – Project Issues – Risk Management</a:t>
            </a:r>
          </a:p>
        </p:txBody>
      </p:sp>
      <p:sp>
        <p:nvSpPr>
          <p:cNvPr id="3" name="Content Placeholder 2"/>
          <p:cNvSpPr>
            <a:spLocks noGrp="1"/>
          </p:cNvSpPr>
          <p:nvPr>
            <p:ph idx="1"/>
          </p:nvPr>
        </p:nvSpPr>
        <p:spPr>
          <a:xfrm>
            <a:off x="251520" y="836712"/>
            <a:ext cx="8568952" cy="5616624"/>
          </a:xfrm>
        </p:spPr>
        <p:txBody>
          <a:bodyPr>
            <a:noAutofit/>
          </a:bodyPr>
          <a:lstStyle/>
          <a:p>
            <a:pPr marL="258763" indent="-255588"/>
            <a:r>
              <a:rPr lang="en-GB" sz="1420" b="1" dirty="0" smtClean="0"/>
              <a:t>Risk</a:t>
            </a:r>
            <a:r>
              <a:rPr lang="en-GB" sz="1420" dirty="0" smtClean="0"/>
              <a:t> is the possibility that you may not achieve your product, schedule, or resource targets because something unexpected occurs or something planned doesn’t occur. All projects have some degree of risk because predicting the future with certainty is impossible.</a:t>
            </a:r>
          </a:p>
          <a:p>
            <a:pPr marL="439738" lvl="1" indent="-176213"/>
            <a:r>
              <a:rPr lang="en-GB" sz="1420" dirty="0" smtClean="0"/>
              <a:t>The longer your project lasts.</a:t>
            </a:r>
          </a:p>
          <a:p>
            <a:pPr marL="439738" lvl="1" indent="-176213"/>
            <a:r>
              <a:rPr lang="en-GB" sz="1420" dirty="0" smtClean="0"/>
              <a:t>The longer the time between preparing your project plan and starting the work.</a:t>
            </a:r>
          </a:p>
          <a:p>
            <a:pPr marL="439738" lvl="1" indent="-176213"/>
            <a:r>
              <a:rPr lang="en-GB" sz="1420" dirty="0" smtClean="0"/>
              <a:t>The less experience you, your team or company may have with similar projects.</a:t>
            </a:r>
          </a:p>
          <a:p>
            <a:pPr marL="439738" lvl="1" indent="-176213"/>
            <a:r>
              <a:rPr lang="en-GB" sz="1420" dirty="0" smtClean="0"/>
              <a:t>The newer your project’s technology.</a:t>
            </a:r>
          </a:p>
          <a:p>
            <a:pPr marL="258763" indent="-255588"/>
            <a:r>
              <a:rPr lang="en-GB" sz="1420" dirty="0"/>
              <a:t>The first step in deciding whether to deal proactively with a risk is assessing the likelihood that it will occur. </a:t>
            </a:r>
            <a:r>
              <a:rPr lang="en-GB" sz="1420" dirty="0" smtClean="0"/>
              <a:t>To </a:t>
            </a:r>
            <a:r>
              <a:rPr lang="en-GB" sz="1420" dirty="0"/>
              <a:t>n</a:t>
            </a:r>
            <a:r>
              <a:rPr lang="en-GB" sz="1420" dirty="0" smtClean="0"/>
              <a:t>egate the risk Project Managers follow similar steps below:</a:t>
            </a:r>
            <a:endParaRPr lang="en-GB" sz="1420" dirty="0"/>
          </a:p>
          <a:p>
            <a:pPr marL="444500" lvl="1"/>
            <a:r>
              <a:rPr lang="en-GB" sz="1420" b="1" dirty="0" smtClean="0"/>
              <a:t>Assess the Probability </a:t>
            </a:r>
            <a:r>
              <a:rPr lang="en-GB" sz="1420" b="1" dirty="0"/>
              <a:t>of occurrence: </a:t>
            </a:r>
            <a:r>
              <a:rPr lang="en-GB" sz="1420" dirty="0"/>
              <a:t>You can express the likelihood that a risk will occur as a probability. Probability is a number between 0 and 1, with 0.0 signifying a situation will never happen, and 1.0 signifying it will always occur. (You may also express probability as a percentage, with </a:t>
            </a:r>
            <a:r>
              <a:rPr lang="en-GB" sz="1420" dirty="0" smtClean="0"/>
              <a:t>100% meaning </a:t>
            </a:r>
            <a:r>
              <a:rPr lang="en-GB" sz="1420" dirty="0"/>
              <a:t>the situation will always occur.)</a:t>
            </a:r>
          </a:p>
          <a:p>
            <a:pPr marL="444500" lvl="1"/>
            <a:r>
              <a:rPr lang="en-GB" sz="1420" b="1" dirty="0"/>
              <a:t>Assess the </a:t>
            </a:r>
            <a:r>
              <a:rPr lang="en-GB" sz="1420" b="1" dirty="0" smtClean="0"/>
              <a:t>Category </a:t>
            </a:r>
            <a:r>
              <a:rPr lang="en-GB" sz="1420" b="1" dirty="0"/>
              <a:t>ranking: </a:t>
            </a:r>
            <a:r>
              <a:rPr lang="en-GB" sz="1420" dirty="0"/>
              <a:t>Classify risks into categories that represent their </a:t>
            </a:r>
            <a:r>
              <a:rPr lang="en-GB" sz="1420" dirty="0" smtClean="0"/>
              <a:t>likelihood such as </a:t>
            </a:r>
            <a:r>
              <a:rPr lang="en-GB" sz="1420" dirty="0"/>
              <a:t>high, medium, and low, or always, often, sometimes, rarely, and never.</a:t>
            </a:r>
          </a:p>
          <a:p>
            <a:pPr marL="444500" lvl="1"/>
            <a:r>
              <a:rPr lang="en-GB" sz="1420" b="1" dirty="0"/>
              <a:t>Assess the </a:t>
            </a:r>
            <a:r>
              <a:rPr lang="en-GB" sz="1420" b="1" dirty="0" smtClean="0"/>
              <a:t>Ordinal </a:t>
            </a:r>
            <a:r>
              <a:rPr lang="en-GB" sz="1420" b="1" dirty="0"/>
              <a:t>ranking: </a:t>
            </a:r>
            <a:r>
              <a:rPr lang="en-GB" sz="1420" dirty="0"/>
              <a:t>Order the risks so the first is the most likely to occur, the second is the next most likely, and so on.</a:t>
            </a:r>
          </a:p>
          <a:p>
            <a:pPr marL="444500" lvl="1"/>
            <a:r>
              <a:rPr lang="en-GB" sz="1420" b="1" dirty="0"/>
              <a:t>Assess the </a:t>
            </a:r>
            <a:r>
              <a:rPr lang="en-GB" sz="1420" b="1" dirty="0" smtClean="0"/>
              <a:t>Relative </a:t>
            </a:r>
            <a:r>
              <a:rPr lang="en-GB" sz="1420" b="1" dirty="0"/>
              <a:t>likelihood of occurrence: </a:t>
            </a:r>
            <a:r>
              <a:rPr lang="en-GB" sz="1420" dirty="0"/>
              <a:t>If you have two possible risks, you can project a </a:t>
            </a:r>
            <a:r>
              <a:rPr lang="en-GB" sz="1420" dirty="0" smtClean="0"/>
              <a:t>relationship</a:t>
            </a:r>
            <a:r>
              <a:rPr lang="en-GB" sz="1420" dirty="0"/>
              <a:t>. For example, you can declare the first as twice as likely to occur</a:t>
            </a:r>
            <a:r>
              <a:rPr lang="en-GB" sz="1420" dirty="0" smtClean="0"/>
              <a:t>.</a:t>
            </a:r>
          </a:p>
          <a:p>
            <a:pPr marL="25400" lvl="1" indent="0">
              <a:buNone/>
            </a:pPr>
            <a:r>
              <a:rPr lang="en-GB" sz="1420" b="1" dirty="0" smtClean="0"/>
              <a:t>P3.1 – Task 18 </a:t>
            </a:r>
            <a:r>
              <a:rPr lang="en-GB" sz="1420" dirty="0" smtClean="0"/>
              <a:t>– Explain the importance of </a:t>
            </a:r>
            <a:r>
              <a:rPr lang="en-GB" sz="1420" b="1" dirty="0" smtClean="0"/>
              <a:t>Preparing Risk Analysis</a:t>
            </a:r>
            <a:r>
              <a:rPr lang="en-GB" sz="1420" dirty="0" smtClean="0"/>
              <a:t> information in terms of </a:t>
            </a:r>
            <a:r>
              <a:rPr lang="en-GB" sz="1420" b="1" dirty="0" smtClean="0"/>
              <a:t>Risk</a:t>
            </a:r>
            <a:r>
              <a:rPr lang="en-GB" sz="1420" dirty="0" smtClean="0"/>
              <a:t>, </a:t>
            </a:r>
            <a:r>
              <a:rPr lang="en-GB" sz="1420" b="1" dirty="0" smtClean="0"/>
              <a:t>Category</a:t>
            </a:r>
            <a:r>
              <a:rPr lang="en-GB" sz="1420" dirty="0" smtClean="0"/>
              <a:t> and </a:t>
            </a:r>
            <a:r>
              <a:rPr lang="en-GB" sz="1420" b="1" dirty="0" smtClean="0"/>
              <a:t>Probability</a:t>
            </a:r>
            <a:r>
              <a:rPr lang="en-GB" sz="1420" dirty="0" smtClean="0"/>
              <a:t> and explain how this can have an impact on the success of a project</a:t>
            </a:r>
          </a:p>
        </p:txBody>
      </p:sp>
    </p:spTree>
    <p:extLst>
      <p:ext uri="{BB962C8B-B14F-4D97-AF65-F5344CB8AC3E}">
        <p14:creationId xmlns:p14="http://schemas.microsoft.com/office/powerpoint/2010/main" val="3099348401"/>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568952" cy="5472608"/>
          </a:xfrm>
        </p:spPr>
        <p:txBody>
          <a:bodyPr>
            <a:noAutofit/>
          </a:bodyPr>
          <a:lstStyle/>
          <a:p>
            <a:r>
              <a:rPr lang="en-GB" sz="1500" b="1" dirty="0"/>
              <a:t>Communication</a:t>
            </a:r>
            <a:r>
              <a:rPr lang="en-GB" sz="1500" dirty="0"/>
              <a:t> (e.g. between project managers and clients</a:t>
            </a:r>
            <a:r>
              <a:rPr lang="en-GB" sz="1500" dirty="0" smtClean="0"/>
              <a:t>) - When deciding how to communicate with your team and your project’s audiences choosing the right medium is as important as deciding what information to share. This choice ensures that people get the information they need when they need it. Lack of communication can be the cause of disruption, bad decisions or pushing the project off track.</a:t>
            </a:r>
          </a:p>
          <a:p>
            <a:r>
              <a:rPr lang="en-GB" sz="1500" dirty="0" smtClean="0"/>
              <a:t>Project communications come in two forms:</a:t>
            </a:r>
          </a:p>
          <a:p>
            <a:pPr lvl="1"/>
            <a:r>
              <a:rPr lang="en-GB" sz="1500" b="1" dirty="0" smtClean="0"/>
              <a:t>Formal communications </a:t>
            </a:r>
            <a:r>
              <a:rPr lang="en-GB" sz="1500" dirty="0" smtClean="0"/>
              <a:t>are pre-planned, conducted in a standard format in accordance with an established schedule. Examples include weekly team meetings and monthly progress reports.</a:t>
            </a:r>
          </a:p>
          <a:p>
            <a:pPr lvl="1"/>
            <a:r>
              <a:rPr lang="en-GB" sz="1500" b="1" dirty="0" smtClean="0"/>
              <a:t>Informal communications</a:t>
            </a:r>
            <a:r>
              <a:rPr lang="en-GB" sz="1500" dirty="0" smtClean="0"/>
              <a:t> occur as people think of information they want to share. Informal communications occur continuously in the normal course of business. Examples include brief conversations by the water cooler and e-mails you dash off during a day.</a:t>
            </a:r>
          </a:p>
          <a:p>
            <a:r>
              <a:rPr lang="en-GB" sz="1500" dirty="0" smtClean="0"/>
              <a:t>Taking care not to rely on informal interchanges to share important information about your project with the client can cause a lack of interaction, specifically dangerous as the client is the only one who is sure of that the outcome should look like. To minimise the chances for misunderstandings and hurt feelings:</a:t>
            </a:r>
          </a:p>
          <a:p>
            <a:pPr lvl="1"/>
            <a:r>
              <a:rPr lang="en-GB" sz="1500" dirty="0" smtClean="0"/>
              <a:t>Confirm in writing any important information that you share in informal discussions.</a:t>
            </a:r>
          </a:p>
          <a:p>
            <a:pPr lvl="1"/>
            <a:r>
              <a:rPr lang="en-GB" sz="1500" dirty="0" smtClean="0"/>
              <a:t>Avoid having an informal discussion with only some of the people who are involved in the topic.</a:t>
            </a:r>
          </a:p>
          <a:p>
            <a:r>
              <a:rPr lang="en-GB" sz="1500" dirty="0" smtClean="0"/>
              <a:t>Both formal and informal communications can be written or oral.</a:t>
            </a:r>
          </a:p>
        </p:txBody>
      </p:sp>
      <p:sp>
        <p:nvSpPr>
          <p:cNvPr id="6" name="Title 2"/>
          <p:cNvSpPr>
            <a:spLocks noGrp="1"/>
          </p:cNvSpPr>
          <p:nvPr>
            <p:ph type="title"/>
          </p:nvPr>
        </p:nvSpPr>
        <p:spPr>
          <a:xfrm>
            <a:off x="230832" y="116632"/>
            <a:ext cx="8733656" cy="648072"/>
          </a:xfrm>
        </p:spPr>
        <p:txBody>
          <a:bodyPr>
            <a:noAutofit/>
          </a:bodyPr>
          <a:lstStyle/>
          <a:p>
            <a:r>
              <a:rPr lang="en-GB" sz="2400" dirty="0" smtClean="0"/>
              <a:t>P3.2 </a:t>
            </a:r>
            <a:r>
              <a:rPr lang="en-GB" sz="2400" dirty="0"/>
              <a:t>– </a:t>
            </a:r>
            <a:r>
              <a:rPr lang="en-GB" sz="2400" dirty="0" smtClean="0"/>
              <a:t>Project Issues </a:t>
            </a:r>
            <a:r>
              <a:rPr lang="en-GB" sz="2400" dirty="0"/>
              <a:t>– </a:t>
            </a:r>
            <a:r>
              <a:rPr lang="en-GB" sz="2400" dirty="0" smtClean="0"/>
              <a:t>Management and Communication</a:t>
            </a:r>
            <a:endParaRPr lang="en-GB" sz="2800" dirty="0"/>
          </a:p>
        </p:txBody>
      </p:sp>
    </p:spTree>
    <p:extLst>
      <p:ext uri="{BB962C8B-B14F-4D97-AF65-F5344CB8AC3E}">
        <p14:creationId xmlns:p14="http://schemas.microsoft.com/office/powerpoint/2010/main" val="378697753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764704"/>
            <a:ext cx="8568952" cy="5616624"/>
          </a:xfrm>
        </p:spPr>
        <p:txBody>
          <a:bodyPr>
            <a:noAutofit/>
          </a:bodyPr>
          <a:lstStyle/>
          <a:p>
            <a:r>
              <a:rPr lang="en-GB" sz="1550" dirty="0" smtClean="0"/>
              <a:t>Regularly scheduled team meetings give Stakeholders the opportunity to share progress and issues and to sustain productive and trusting interpersonal relationships. These meetings also provide an opportunity to reaffirm the project’s focus and to keep members abreast of activities within and outside the project that affect their work and the project’s ultimate success. Recognising that most people work on several projects at the same time, these meetings can reinforce the team’s identity and working relationships.</a:t>
            </a:r>
          </a:p>
          <a:p>
            <a:r>
              <a:rPr lang="en-GB" sz="1550" dirty="0" smtClean="0"/>
              <a:t>Consult with team members to develop a meeting schedule that’s convenient for as many people as possible. If some people can’t attend in person, try to have them participate in a conference call. Meeting should observe the following guidelines when planning and conducting team meetings:</a:t>
            </a:r>
          </a:p>
          <a:p>
            <a:pPr marL="549275" lvl="1"/>
            <a:r>
              <a:rPr lang="en-GB" sz="1550" dirty="0" smtClean="0"/>
              <a:t>Even though the meetings are regularly held, always prepare a specific agenda, distribute it beforehand, and solicit comments and suggestions before the meeting.</a:t>
            </a:r>
          </a:p>
          <a:p>
            <a:pPr marL="549275" lvl="1"/>
            <a:r>
              <a:rPr lang="en-GB" sz="1550" dirty="0" smtClean="0"/>
              <a:t>Before the meeting, distribute the progress report for the most recent performance period.</a:t>
            </a:r>
          </a:p>
          <a:p>
            <a:pPr marL="549275" lvl="1"/>
            <a:r>
              <a:rPr lang="en-GB" sz="1550" dirty="0" smtClean="0"/>
              <a:t>Distribute beforehand any other background information related to topics on the agenda.</a:t>
            </a:r>
          </a:p>
          <a:p>
            <a:pPr marL="549275" lvl="1"/>
            <a:r>
              <a:rPr lang="en-GB" sz="1550" dirty="0" smtClean="0"/>
              <a:t>Limit discussions that require more in-depth consideration; deal with them in other forums.</a:t>
            </a:r>
          </a:p>
          <a:p>
            <a:pPr marL="549275" lvl="1"/>
            <a:r>
              <a:rPr lang="en-GB" sz="1550" dirty="0" smtClean="0"/>
              <a:t>Start on time and end on time.</a:t>
            </a:r>
          </a:p>
          <a:p>
            <a:pPr marL="549275" lvl="1"/>
            <a:r>
              <a:rPr lang="en-GB" sz="1550" dirty="0" smtClean="0"/>
              <a:t>Prepare and distribute brief minutes of the meeting.</a:t>
            </a:r>
          </a:p>
        </p:txBody>
      </p:sp>
      <p:sp>
        <p:nvSpPr>
          <p:cNvPr id="5" name="Title 2"/>
          <p:cNvSpPr>
            <a:spLocks noGrp="1"/>
          </p:cNvSpPr>
          <p:nvPr>
            <p:ph type="title"/>
          </p:nvPr>
        </p:nvSpPr>
        <p:spPr>
          <a:xfrm>
            <a:off x="230832" y="116632"/>
            <a:ext cx="8733656" cy="648072"/>
          </a:xfrm>
        </p:spPr>
        <p:txBody>
          <a:bodyPr>
            <a:noAutofit/>
          </a:bodyPr>
          <a:lstStyle/>
          <a:p>
            <a:r>
              <a:rPr lang="en-GB" sz="2400" dirty="0" smtClean="0"/>
              <a:t>P3.2 </a:t>
            </a:r>
            <a:r>
              <a:rPr lang="en-GB" sz="2400" dirty="0"/>
              <a:t>– </a:t>
            </a:r>
            <a:r>
              <a:rPr lang="en-GB" sz="2400" dirty="0" smtClean="0"/>
              <a:t>Project Issues </a:t>
            </a:r>
            <a:r>
              <a:rPr lang="en-GB" sz="2400" dirty="0"/>
              <a:t>– </a:t>
            </a:r>
            <a:r>
              <a:rPr lang="en-GB" sz="2400" dirty="0" smtClean="0"/>
              <a:t>Management and Communication</a:t>
            </a:r>
            <a:endParaRPr lang="en-GB" sz="2800" dirty="0"/>
          </a:p>
        </p:txBody>
      </p:sp>
    </p:spTree>
    <p:extLst>
      <p:ext uri="{BB962C8B-B14F-4D97-AF65-F5344CB8AC3E}">
        <p14:creationId xmlns:p14="http://schemas.microsoft.com/office/powerpoint/2010/main" val="67724611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900" b="1" dirty="0" smtClean="0"/>
              <a:t>Lack of </a:t>
            </a:r>
            <a:r>
              <a:rPr lang="en-GB" sz="1900" b="1" dirty="0"/>
              <a:t>management leadership </a:t>
            </a:r>
            <a:r>
              <a:rPr lang="en-GB" sz="1900" dirty="0" smtClean="0"/>
              <a:t>– Every good project has a leader, every successful department has a leader, school, business, team, take away the leader or choose one who does not drive the project and the project starts to fail. Leadership means decision making, guiding the project forward, discussing the needs with the client, formalising the project etc. See Unit 01, LO1.</a:t>
            </a:r>
          </a:p>
          <a:p>
            <a:r>
              <a:rPr lang="en-GB" sz="1900" dirty="0" smtClean="0"/>
              <a:t>When a leader does not do these tasks, deadlines slip, budgets go over, decisions are made on the spot without the consultation of other departments and those involved. Think of a football team where everyone wants to score so they all play in the forward line. Think of any company and there is a head that guides and decides.</a:t>
            </a:r>
          </a:p>
          <a:p>
            <a:pPr marL="109728" indent="0">
              <a:buNone/>
            </a:pPr>
            <a:r>
              <a:rPr lang="en-GB" sz="1900" b="1" dirty="0" smtClean="0"/>
              <a:t>P3.2 – Task 19 </a:t>
            </a:r>
            <a:r>
              <a:rPr lang="en-GB" sz="1900" dirty="0" smtClean="0"/>
              <a:t>– Explain with examples the importance of </a:t>
            </a:r>
            <a:r>
              <a:rPr lang="en-GB" sz="1900" b="1" dirty="0"/>
              <a:t>M</a:t>
            </a:r>
            <a:r>
              <a:rPr lang="en-GB" sz="1900" b="1" dirty="0" smtClean="0"/>
              <a:t>anagement </a:t>
            </a:r>
            <a:r>
              <a:rPr lang="en-GB" sz="1900" dirty="0" smtClean="0"/>
              <a:t> </a:t>
            </a:r>
            <a:r>
              <a:rPr lang="en-GB" sz="1900" b="1" dirty="0" smtClean="0"/>
              <a:t>Leadership</a:t>
            </a:r>
            <a:r>
              <a:rPr lang="en-GB" sz="1900" dirty="0" smtClean="0"/>
              <a:t> </a:t>
            </a:r>
            <a:r>
              <a:rPr lang="en-GB" sz="1900" dirty="0" smtClean="0"/>
              <a:t>and </a:t>
            </a:r>
            <a:r>
              <a:rPr lang="en-GB" sz="1900" b="1" dirty="0" smtClean="0"/>
              <a:t>Communication</a:t>
            </a:r>
            <a:r>
              <a:rPr lang="en-GB" sz="1900" dirty="0" smtClean="0"/>
              <a:t> between client and project manager and how failing on this issue can have an impact on the success of a project.</a:t>
            </a:r>
          </a:p>
          <a:p>
            <a:pPr marL="109728" lvl="1" indent="0">
              <a:spcBef>
                <a:spcPts val="400"/>
              </a:spcBef>
              <a:buSzPct val="68000"/>
              <a:buNone/>
            </a:pPr>
            <a:r>
              <a:rPr lang="en-GB" sz="1900" b="1" dirty="0" smtClean="0"/>
              <a:t>M2.1 </a:t>
            </a:r>
            <a:r>
              <a:rPr lang="en-GB" sz="1900" b="1" dirty="0"/>
              <a:t>– Task </a:t>
            </a:r>
            <a:r>
              <a:rPr lang="en-GB" sz="1900" b="1" dirty="0" smtClean="0"/>
              <a:t>20 </a:t>
            </a:r>
            <a:r>
              <a:rPr lang="en-GB" sz="1900" b="1" dirty="0"/>
              <a:t>–</a:t>
            </a:r>
            <a:r>
              <a:rPr lang="en-GB" sz="1900" dirty="0"/>
              <a:t> Using your chosen project, explain the impact </a:t>
            </a:r>
            <a:r>
              <a:rPr lang="en-GB" sz="1900" b="1" dirty="0" smtClean="0"/>
              <a:t>Lack of Leadership</a:t>
            </a:r>
            <a:r>
              <a:rPr lang="en-GB" sz="1900" dirty="0" smtClean="0"/>
              <a:t> and </a:t>
            </a:r>
            <a:r>
              <a:rPr lang="en-GB" sz="1900" b="1" dirty="0" smtClean="0"/>
              <a:t>Poor Communication</a:t>
            </a:r>
            <a:r>
              <a:rPr lang="en-GB" sz="1900" dirty="0" smtClean="0"/>
              <a:t> </a:t>
            </a:r>
            <a:r>
              <a:rPr lang="en-GB" sz="1900" dirty="0"/>
              <a:t>would have on a project</a:t>
            </a:r>
            <a:r>
              <a:rPr lang="en-GB" sz="1900" dirty="0" smtClean="0"/>
              <a:t>.</a:t>
            </a:r>
            <a:endParaRPr lang="en-GB" sz="1900" dirty="0"/>
          </a:p>
        </p:txBody>
      </p:sp>
      <p:sp>
        <p:nvSpPr>
          <p:cNvPr id="3" name="Title 2"/>
          <p:cNvSpPr>
            <a:spLocks noGrp="1"/>
          </p:cNvSpPr>
          <p:nvPr>
            <p:ph type="title"/>
          </p:nvPr>
        </p:nvSpPr>
        <p:spPr>
          <a:xfrm>
            <a:off x="230832" y="116632"/>
            <a:ext cx="8733656" cy="648072"/>
          </a:xfrm>
        </p:spPr>
        <p:txBody>
          <a:bodyPr>
            <a:noAutofit/>
          </a:bodyPr>
          <a:lstStyle/>
          <a:p>
            <a:r>
              <a:rPr lang="en-GB" sz="2400" dirty="0" smtClean="0"/>
              <a:t>P3.2 </a:t>
            </a:r>
            <a:r>
              <a:rPr lang="en-GB" sz="2400" dirty="0"/>
              <a:t>– </a:t>
            </a:r>
            <a:r>
              <a:rPr lang="en-GB" sz="2400" dirty="0" smtClean="0"/>
              <a:t>Project Issues </a:t>
            </a:r>
            <a:r>
              <a:rPr lang="en-GB" sz="2400" dirty="0"/>
              <a:t>– </a:t>
            </a:r>
            <a:r>
              <a:rPr lang="en-GB" sz="2400" dirty="0" smtClean="0"/>
              <a:t>Management and Communication</a:t>
            </a:r>
            <a:endParaRPr lang="en-GB" sz="2800" dirty="0"/>
          </a:p>
        </p:txBody>
      </p:sp>
    </p:spTree>
    <p:extLst>
      <p:ext uri="{BB962C8B-B14F-4D97-AF65-F5344CB8AC3E}">
        <p14:creationId xmlns:p14="http://schemas.microsoft.com/office/powerpoint/2010/main" val="109502178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600" b="1" dirty="0"/>
              <a:t>E</a:t>
            </a:r>
            <a:r>
              <a:rPr lang="en-GB" sz="1600" b="1" dirty="0" smtClean="0"/>
              <a:t>xternal </a:t>
            </a:r>
            <a:r>
              <a:rPr lang="en-GB" sz="1600" b="1" dirty="0"/>
              <a:t>factors changing</a:t>
            </a:r>
            <a:r>
              <a:rPr lang="en-GB" sz="1600" dirty="0"/>
              <a:t> (e.g. </a:t>
            </a:r>
            <a:r>
              <a:rPr lang="en-GB" sz="1600" dirty="0" smtClean="0"/>
              <a:t>finance</a:t>
            </a:r>
            <a:r>
              <a:rPr lang="en-GB" sz="1600" dirty="0"/>
              <a:t>, staff members </a:t>
            </a:r>
            <a:r>
              <a:rPr lang="en-GB" sz="1600" dirty="0" smtClean="0"/>
              <a:t>etc.) Conflicts </a:t>
            </a:r>
            <a:r>
              <a:rPr lang="en-GB" sz="1600" dirty="0"/>
              <a:t>between staff and/or clients </a:t>
            </a:r>
            <a:r>
              <a:rPr lang="en-GB" sz="1600" dirty="0" smtClean="0"/>
              <a:t>– this is the unpredictable side of Project Management. Things happen beyond the control of the Project that often cannot be predicted. Some influences are minor, a change of weather, cancelled venues, introduced laws, supplier shortages, staff shortages, the client altering a brief, some can be major, change of leadership</a:t>
            </a:r>
            <a:r>
              <a:rPr lang="en-GB" sz="1600" dirty="0"/>
              <a:t>, </a:t>
            </a:r>
            <a:r>
              <a:rPr lang="en-GB" sz="1600" dirty="0" smtClean="0"/>
              <a:t>change </a:t>
            </a:r>
            <a:r>
              <a:rPr lang="en-GB" sz="1600" dirty="0"/>
              <a:t>of focus, change </a:t>
            </a:r>
            <a:r>
              <a:rPr lang="en-GB" sz="1600" dirty="0" smtClean="0"/>
              <a:t>of skills or equipment or financial.</a:t>
            </a:r>
          </a:p>
          <a:p>
            <a:r>
              <a:rPr lang="en-GB" sz="1600" dirty="0" smtClean="0"/>
              <a:t>With the Kyoto earthquake the price of processors went up by 10% overnight, they came down again in a month but suddenly there was this change. Companies adapt by changing budgets, cutting back, finding new suppliers.</a:t>
            </a:r>
          </a:p>
          <a:p>
            <a:r>
              <a:rPr lang="en-GB" sz="1600" dirty="0" smtClean="0"/>
              <a:t>With the client </a:t>
            </a:r>
            <a:r>
              <a:rPr lang="en-GB" sz="1600" b="1" dirty="0" smtClean="0"/>
              <a:t>conflicts</a:t>
            </a:r>
            <a:r>
              <a:rPr lang="en-GB" sz="1600" dirty="0" smtClean="0"/>
              <a:t> often change plans, the bar is raised or lowered, budgets can change, jobs can be cancelled. Similarly with suppliers for a project, situations change all the time, adapting, compensating and moving on is the key to success.</a:t>
            </a:r>
          </a:p>
          <a:p>
            <a:r>
              <a:rPr lang="en-GB" sz="1600" dirty="0" smtClean="0"/>
              <a:t>Similarly internal conflicts with staff during a project can cause disruption. On larger projects that take months, this is a long time to work with someone, personalities clash, staff take time away pushing deadlines and often leave leaving a vacancy and work to catch up on.</a:t>
            </a:r>
          </a:p>
          <a:p>
            <a:pPr marL="109728" indent="0">
              <a:buNone/>
            </a:pPr>
            <a:r>
              <a:rPr lang="en-GB" sz="1600" b="1" dirty="0" smtClean="0"/>
              <a:t>P3.3 </a:t>
            </a:r>
            <a:r>
              <a:rPr lang="en-GB" sz="1600" b="1" dirty="0"/>
              <a:t>– Task </a:t>
            </a:r>
            <a:r>
              <a:rPr lang="en-GB" sz="1600" b="1" dirty="0" smtClean="0"/>
              <a:t>21 </a:t>
            </a:r>
            <a:r>
              <a:rPr lang="en-GB" sz="1600" dirty="0"/>
              <a:t>– Explain with examples </a:t>
            </a:r>
            <a:r>
              <a:rPr lang="en-GB" sz="1600" dirty="0" smtClean="0"/>
              <a:t>how </a:t>
            </a:r>
            <a:r>
              <a:rPr lang="en-GB" sz="1600" b="1" dirty="0" smtClean="0"/>
              <a:t>external factors </a:t>
            </a:r>
            <a:r>
              <a:rPr lang="en-GB" sz="1600" dirty="0" smtClean="0"/>
              <a:t>including </a:t>
            </a:r>
            <a:r>
              <a:rPr lang="en-GB" sz="1600" b="1" dirty="0" smtClean="0"/>
              <a:t>conflict</a:t>
            </a:r>
            <a:r>
              <a:rPr lang="en-GB" sz="1600" dirty="0" smtClean="0"/>
              <a:t> with the client can </a:t>
            </a:r>
            <a:r>
              <a:rPr lang="en-GB" sz="1600" dirty="0"/>
              <a:t>have an impact on the success of a project</a:t>
            </a:r>
            <a:r>
              <a:rPr lang="en-GB" sz="1600" dirty="0" smtClean="0"/>
              <a:t>.</a:t>
            </a:r>
          </a:p>
          <a:p>
            <a:pPr marL="109728" lvl="1" indent="0">
              <a:spcBef>
                <a:spcPts val="400"/>
              </a:spcBef>
              <a:buSzPct val="68000"/>
              <a:buNone/>
            </a:pPr>
            <a:r>
              <a:rPr lang="en-GB" sz="1600" b="1" dirty="0" smtClean="0"/>
              <a:t>M2.2 </a:t>
            </a:r>
            <a:r>
              <a:rPr lang="en-GB" sz="1600" b="1" dirty="0"/>
              <a:t>– Task </a:t>
            </a:r>
            <a:r>
              <a:rPr lang="en-GB" sz="1600" b="1" dirty="0" smtClean="0"/>
              <a:t>22 </a:t>
            </a:r>
            <a:r>
              <a:rPr lang="en-GB" sz="1600" b="1" dirty="0"/>
              <a:t>–</a:t>
            </a:r>
            <a:r>
              <a:rPr lang="en-GB" sz="1600" dirty="0"/>
              <a:t> Using your chosen project, explain the impact </a:t>
            </a:r>
            <a:r>
              <a:rPr lang="en-GB" sz="1600" b="1" dirty="0" smtClean="0"/>
              <a:t>External Factors</a:t>
            </a:r>
            <a:r>
              <a:rPr lang="en-GB" sz="1600" dirty="0" smtClean="0"/>
              <a:t> </a:t>
            </a:r>
            <a:r>
              <a:rPr lang="en-GB" sz="1600" dirty="0"/>
              <a:t>and </a:t>
            </a:r>
            <a:r>
              <a:rPr lang="en-GB" sz="1600" b="1" dirty="0" smtClean="0"/>
              <a:t>Conflicts</a:t>
            </a:r>
            <a:r>
              <a:rPr lang="en-GB" sz="1600" dirty="0" smtClean="0"/>
              <a:t> </a:t>
            </a:r>
            <a:r>
              <a:rPr lang="en-GB" sz="1600" dirty="0"/>
              <a:t>would have on a project</a:t>
            </a:r>
            <a:r>
              <a:rPr lang="en-GB" sz="1600" dirty="0" smtClean="0"/>
              <a:t>.</a:t>
            </a:r>
            <a:endParaRPr lang="en-GB" sz="1600" dirty="0"/>
          </a:p>
        </p:txBody>
      </p:sp>
      <p:sp>
        <p:nvSpPr>
          <p:cNvPr id="3" name="Title 2"/>
          <p:cNvSpPr>
            <a:spLocks noGrp="1"/>
          </p:cNvSpPr>
          <p:nvPr>
            <p:ph type="title"/>
          </p:nvPr>
        </p:nvSpPr>
        <p:spPr>
          <a:xfrm>
            <a:off x="230832" y="116632"/>
            <a:ext cx="8733656" cy="648072"/>
          </a:xfrm>
        </p:spPr>
        <p:txBody>
          <a:bodyPr>
            <a:noAutofit/>
          </a:bodyPr>
          <a:lstStyle/>
          <a:p>
            <a:r>
              <a:rPr lang="en-GB" sz="2400" dirty="0" smtClean="0"/>
              <a:t>P3.3 </a:t>
            </a:r>
            <a:r>
              <a:rPr lang="en-GB" sz="2400" dirty="0"/>
              <a:t>– </a:t>
            </a:r>
            <a:r>
              <a:rPr lang="en-GB" sz="2400" dirty="0" smtClean="0"/>
              <a:t>Project Issues </a:t>
            </a:r>
            <a:r>
              <a:rPr lang="en-GB" sz="2400" dirty="0"/>
              <a:t>– </a:t>
            </a:r>
            <a:r>
              <a:rPr lang="en-GB" sz="2400" dirty="0" smtClean="0"/>
              <a:t>External Factors and Conflicts</a:t>
            </a:r>
            <a:endParaRPr lang="en-GB" sz="2800" dirty="0"/>
          </a:p>
        </p:txBody>
      </p:sp>
    </p:spTree>
    <p:extLst>
      <p:ext uri="{BB962C8B-B14F-4D97-AF65-F5344CB8AC3E}">
        <p14:creationId xmlns:p14="http://schemas.microsoft.com/office/powerpoint/2010/main" val="418365892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700" dirty="0" smtClean="0"/>
              <a:t>Internal factors that </a:t>
            </a:r>
            <a:r>
              <a:rPr lang="en-GB" sz="1700" dirty="0"/>
              <a:t>can </a:t>
            </a:r>
            <a:r>
              <a:rPr lang="en-GB" sz="1700" dirty="0" smtClean="0"/>
              <a:t>have </a:t>
            </a:r>
            <a:r>
              <a:rPr lang="en-GB" sz="1700" dirty="0"/>
              <a:t>an impact on the success of a project can be managed with careful </a:t>
            </a:r>
            <a:r>
              <a:rPr lang="en-GB" sz="1700" dirty="0" smtClean="0"/>
              <a:t>planning but not all these can be predicted.</a:t>
            </a:r>
          </a:p>
          <a:p>
            <a:r>
              <a:rPr lang="en-GB" sz="1700" b="1" dirty="0" smtClean="0"/>
              <a:t>Poor </a:t>
            </a:r>
            <a:r>
              <a:rPr lang="en-GB" sz="1700" b="1" dirty="0"/>
              <a:t>testing </a:t>
            </a:r>
            <a:r>
              <a:rPr lang="en-GB" sz="1700" dirty="0" smtClean="0"/>
              <a:t>– this can lead to bugged results. There are different kinds of testing for any project, for instance a game development goes through Alpha, Beta, Gold and Soak, but even then errors can get through. Glitches happen. Similarly with websites, links do not always work, sites change or move, validation can have problems. Databases can produce erroneous results if not checked, spread sheets can produce faulty results if one formula is wrong anywhere.</a:t>
            </a:r>
            <a:endParaRPr lang="en-GB" sz="1700" dirty="0"/>
          </a:p>
          <a:p>
            <a:r>
              <a:rPr lang="en-GB" sz="1700" b="1" dirty="0" smtClean="0"/>
              <a:t>Quality </a:t>
            </a:r>
            <a:r>
              <a:rPr lang="en-GB" sz="1700" b="1" dirty="0"/>
              <a:t>of </a:t>
            </a:r>
            <a:r>
              <a:rPr lang="en-GB" sz="1700" b="1" dirty="0" smtClean="0"/>
              <a:t>product </a:t>
            </a:r>
            <a:r>
              <a:rPr lang="en-GB" sz="1700" dirty="0" smtClean="0"/>
              <a:t>– Similarly even with testing and improving and fault fixing, the quality of the finished product is not guaranteed. Microsoft make great devices and produced a powerful phone but it was just not good enough against Samsung and Apple. Sometimes all the money and power in the world is just not a good compensation for genius. Similarly with any project, it might suit the clients needs, therefor successful, but not the audiences desires, hence lack of sales.</a:t>
            </a:r>
          </a:p>
          <a:p>
            <a:pPr marL="109728" indent="0">
              <a:buNone/>
            </a:pPr>
            <a:r>
              <a:rPr lang="en-GB" sz="1700" b="1" dirty="0" smtClean="0"/>
              <a:t>P3.4 – Task 23 </a:t>
            </a:r>
            <a:r>
              <a:rPr lang="en-GB" sz="1700" dirty="0" smtClean="0"/>
              <a:t>– Explain with examples how </a:t>
            </a:r>
            <a:r>
              <a:rPr lang="en-GB" sz="1700" b="1" dirty="0" smtClean="0"/>
              <a:t>Poor testing </a:t>
            </a:r>
            <a:r>
              <a:rPr lang="en-GB" sz="1700" dirty="0" smtClean="0"/>
              <a:t>and</a:t>
            </a:r>
            <a:r>
              <a:rPr lang="en-GB" sz="1700" b="1" dirty="0" smtClean="0"/>
              <a:t> Finished Quality of Product </a:t>
            </a:r>
            <a:r>
              <a:rPr lang="en-GB" sz="1700" dirty="0" smtClean="0"/>
              <a:t>can have an impact on the success of a project.</a:t>
            </a:r>
          </a:p>
          <a:p>
            <a:pPr marL="109728" lvl="1" indent="0">
              <a:spcBef>
                <a:spcPts val="400"/>
              </a:spcBef>
              <a:buSzPct val="68000"/>
              <a:buNone/>
            </a:pPr>
            <a:r>
              <a:rPr lang="en-GB" sz="1700" b="1" dirty="0" smtClean="0"/>
              <a:t>M2.3 </a:t>
            </a:r>
            <a:r>
              <a:rPr lang="en-GB" sz="1700" b="1" dirty="0"/>
              <a:t>– Task </a:t>
            </a:r>
            <a:r>
              <a:rPr lang="en-GB" sz="1700" b="1" dirty="0" smtClean="0"/>
              <a:t>24 </a:t>
            </a:r>
            <a:r>
              <a:rPr lang="en-GB" sz="1700" b="1" dirty="0"/>
              <a:t>–</a:t>
            </a:r>
            <a:r>
              <a:rPr lang="en-GB" sz="1700" dirty="0"/>
              <a:t> Using your chosen project, explain the impact </a:t>
            </a:r>
            <a:r>
              <a:rPr lang="en-GB" sz="1700" b="1" dirty="0" smtClean="0"/>
              <a:t>Poor testing</a:t>
            </a:r>
            <a:r>
              <a:rPr lang="en-GB" sz="1700" dirty="0" smtClean="0"/>
              <a:t> </a:t>
            </a:r>
            <a:r>
              <a:rPr lang="en-GB" sz="1700" dirty="0"/>
              <a:t>and </a:t>
            </a:r>
            <a:r>
              <a:rPr lang="en-GB" sz="1700" b="1" dirty="0" smtClean="0"/>
              <a:t>Quality of the Finished Product</a:t>
            </a:r>
            <a:r>
              <a:rPr lang="en-GB" sz="1700" dirty="0" smtClean="0"/>
              <a:t> </a:t>
            </a:r>
            <a:r>
              <a:rPr lang="en-GB" sz="1700" dirty="0"/>
              <a:t>would have on a project</a:t>
            </a:r>
            <a:r>
              <a:rPr lang="en-GB" sz="1700" dirty="0" smtClean="0"/>
              <a:t>.</a:t>
            </a:r>
            <a:endParaRPr lang="en-GB" sz="1700" dirty="0"/>
          </a:p>
        </p:txBody>
      </p:sp>
      <p:sp>
        <p:nvSpPr>
          <p:cNvPr id="3" name="Title 2"/>
          <p:cNvSpPr>
            <a:spLocks noGrp="1"/>
          </p:cNvSpPr>
          <p:nvPr>
            <p:ph type="title"/>
          </p:nvPr>
        </p:nvSpPr>
        <p:spPr>
          <a:xfrm>
            <a:off x="230832" y="116632"/>
            <a:ext cx="8733656" cy="648072"/>
          </a:xfrm>
        </p:spPr>
        <p:txBody>
          <a:bodyPr>
            <a:noAutofit/>
          </a:bodyPr>
          <a:lstStyle/>
          <a:p>
            <a:r>
              <a:rPr lang="en-GB" sz="3200" dirty="0" smtClean="0"/>
              <a:t>P3.4 </a:t>
            </a:r>
            <a:r>
              <a:rPr lang="en-GB" sz="3200" dirty="0"/>
              <a:t>– </a:t>
            </a:r>
            <a:r>
              <a:rPr lang="en-GB" sz="3200" dirty="0" smtClean="0"/>
              <a:t>Project Issues </a:t>
            </a:r>
            <a:r>
              <a:rPr lang="en-GB" sz="3200" dirty="0"/>
              <a:t>– </a:t>
            </a:r>
            <a:r>
              <a:rPr lang="en-GB" sz="3200" dirty="0" smtClean="0"/>
              <a:t>Quality and Testing</a:t>
            </a:r>
            <a:endParaRPr lang="en-GB" sz="3600" dirty="0"/>
          </a:p>
        </p:txBody>
      </p:sp>
    </p:spTree>
    <p:extLst>
      <p:ext uri="{BB962C8B-B14F-4D97-AF65-F5344CB8AC3E}">
        <p14:creationId xmlns:p14="http://schemas.microsoft.com/office/powerpoint/2010/main" val="73925235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600" dirty="0" smtClean="0"/>
              <a:t>Clients have their goals, how much it should cost when it should be complete, how it should look. Setting unrealistic goals and not verifying project ideals along the line can lead to a project failing. </a:t>
            </a:r>
          </a:p>
          <a:p>
            <a:r>
              <a:rPr lang="en-GB" sz="1600" b="1" dirty="0" smtClean="0"/>
              <a:t>Unrealistic </a:t>
            </a:r>
            <a:r>
              <a:rPr lang="en-GB" sz="1600" b="1" dirty="0"/>
              <a:t>timescales</a:t>
            </a:r>
            <a:r>
              <a:rPr lang="en-GB" sz="1600" dirty="0"/>
              <a:t> </a:t>
            </a:r>
            <a:r>
              <a:rPr lang="en-GB" sz="1600" dirty="0" smtClean="0"/>
              <a:t>– Lack of time means cutting corners, leads to faults, budget overruns, lack of clarity of finished work, and stress. Project managers are used to working under pressure but staff are not. A project manager would not take on a job if they did not feel confident about achieving the task on time but as stated before goals change, clients change their plans and this causes timescales to change.</a:t>
            </a:r>
            <a:endParaRPr lang="en-GB" sz="1600" dirty="0"/>
          </a:p>
          <a:p>
            <a:r>
              <a:rPr lang="en-GB" sz="1600" b="1" dirty="0" smtClean="0"/>
              <a:t>Poor Tracking </a:t>
            </a:r>
            <a:r>
              <a:rPr lang="en-GB" sz="1600" b="1" dirty="0"/>
              <a:t>progress of </a:t>
            </a:r>
            <a:r>
              <a:rPr lang="en-GB" sz="1600" b="1" dirty="0" smtClean="0"/>
              <a:t>project</a:t>
            </a:r>
            <a:r>
              <a:rPr lang="en-GB" sz="1600" dirty="0" smtClean="0"/>
              <a:t> – It is the job of every good Project Manager to track the progress of a project. If plans are slipping then they need to speed things up to get back on track, if plans are ahead of schedule then everything that relies on that task needs readjusting so there is no lax of work. Without the constant monitoring, the tracking, the scheduling and adapting, deadlines slip, and this can cost money. Overruns are notorious ion the Film industry and millions can be lost is a month, on projects specifically time based, this can be devastating.</a:t>
            </a:r>
          </a:p>
          <a:p>
            <a:pPr marL="109728" indent="0">
              <a:buNone/>
            </a:pPr>
            <a:r>
              <a:rPr lang="en-GB" sz="1600" b="1" dirty="0" smtClean="0"/>
              <a:t>P3.5 </a:t>
            </a:r>
            <a:r>
              <a:rPr lang="en-GB" sz="1600" b="1" dirty="0"/>
              <a:t>– Task </a:t>
            </a:r>
            <a:r>
              <a:rPr lang="en-GB" sz="1600" b="1" dirty="0" smtClean="0"/>
              <a:t>25 </a:t>
            </a:r>
            <a:r>
              <a:rPr lang="en-GB" sz="1600" dirty="0"/>
              <a:t>– Explain with examples how </a:t>
            </a:r>
            <a:r>
              <a:rPr lang="en-GB" sz="1600" b="1" dirty="0" smtClean="0"/>
              <a:t>Unrealistic Timescales </a:t>
            </a:r>
            <a:r>
              <a:rPr lang="en-GB" sz="1600" dirty="0"/>
              <a:t>and</a:t>
            </a:r>
            <a:r>
              <a:rPr lang="en-GB" sz="1600" b="1" dirty="0"/>
              <a:t> </a:t>
            </a:r>
            <a:r>
              <a:rPr lang="en-GB" sz="1600" b="1" dirty="0" smtClean="0"/>
              <a:t>Poor Progress Tracking </a:t>
            </a:r>
            <a:r>
              <a:rPr lang="en-GB" sz="1600" dirty="0"/>
              <a:t>can have an impact on the success of a project</a:t>
            </a:r>
            <a:r>
              <a:rPr lang="en-GB" sz="1600" dirty="0" smtClean="0"/>
              <a:t>.</a:t>
            </a:r>
          </a:p>
          <a:p>
            <a:pPr marL="109728" lvl="1" indent="0">
              <a:spcBef>
                <a:spcPts val="400"/>
              </a:spcBef>
              <a:buSzPct val="68000"/>
              <a:buNone/>
            </a:pPr>
            <a:r>
              <a:rPr lang="en-GB" sz="1600" b="1" dirty="0" smtClean="0"/>
              <a:t>M2.4 </a:t>
            </a:r>
            <a:r>
              <a:rPr lang="en-GB" sz="1600" b="1" dirty="0"/>
              <a:t>– Task </a:t>
            </a:r>
            <a:r>
              <a:rPr lang="en-GB" sz="1600" b="1" dirty="0" smtClean="0"/>
              <a:t>26 </a:t>
            </a:r>
            <a:r>
              <a:rPr lang="en-GB" sz="1600" b="1" dirty="0"/>
              <a:t>–</a:t>
            </a:r>
            <a:r>
              <a:rPr lang="en-GB" sz="1600" dirty="0"/>
              <a:t> Using your chosen project, explain the impact </a:t>
            </a:r>
            <a:r>
              <a:rPr lang="en-GB" sz="1600" b="1" dirty="0" smtClean="0"/>
              <a:t>Unrealistic Timescales</a:t>
            </a:r>
            <a:r>
              <a:rPr lang="en-GB" sz="1600" dirty="0" smtClean="0"/>
              <a:t> </a:t>
            </a:r>
            <a:r>
              <a:rPr lang="en-GB" sz="1600" dirty="0"/>
              <a:t>and </a:t>
            </a:r>
            <a:r>
              <a:rPr lang="en-GB" sz="1600" b="1" dirty="0" smtClean="0"/>
              <a:t>Poor Progress Tracking</a:t>
            </a:r>
            <a:r>
              <a:rPr lang="en-GB" sz="1600" dirty="0" smtClean="0"/>
              <a:t> </a:t>
            </a:r>
            <a:r>
              <a:rPr lang="en-GB" sz="1600" dirty="0"/>
              <a:t>would have on a project.</a:t>
            </a:r>
          </a:p>
          <a:p>
            <a:pPr marL="109728" indent="0">
              <a:buNone/>
            </a:pPr>
            <a:endParaRPr lang="en-GB" sz="1600" dirty="0"/>
          </a:p>
        </p:txBody>
      </p:sp>
      <p:sp>
        <p:nvSpPr>
          <p:cNvPr id="3" name="Title 2"/>
          <p:cNvSpPr>
            <a:spLocks noGrp="1"/>
          </p:cNvSpPr>
          <p:nvPr>
            <p:ph type="title"/>
          </p:nvPr>
        </p:nvSpPr>
        <p:spPr>
          <a:xfrm>
            <a:off x="230832" y="116632"/>
            <a:ext cx="8733656" cy="648072"/>
          </a:xfrm>
        </p:spPr>
        <p:txBody>
          <a:bodyPr>
            <a:noAutofit/>
          </a:bodyPr>
          <a:lstStyle/>
          <a:p>
            <a:r>
              <a:rPr lang="en-GB" sz="2800" dirty="0" smtClean="0"/>
              <a:t>P3.5 </a:t>
            </a:r>
            <a:r>
              <a:rPr lang="en-GB" sz="2800" dirty="0"/>
              <a:t>– </a:t>
            </a:r>
            <a:r>
              <a:rPr lang="en-GB" sz="2800" dirty="0" smtClean="0"/>
              <a:t>Project Issues </a:t>
            </a:r>
            <a:r>
              <a:rPr lang="en-GB" sz="2800" dirty="0"/>
              <a:t>– </a:t>
            </a:r>
            <a:r>
              <a:rPr lang="en-GB" sz="2800" dirty="0" smtClean="0"/>
              <a:t>Timescales and Tracking</a:t>
            </a:r>
            <a:endParaRPr lang="en-GB" sz="3200" dirty="0"/>
          </a:p>
        </p:txBody>
      </p:sp>
    </p:spTree>
    <p:extLst>
      <p:ext uri="{BB962C8B-B14F-4D97-AF65-F5344CB8AC3E}">
        <p14:creationId xmlns:p14="http://schemas.microsoft.com/office/powerpoint/2010/main" val="3296556419"/>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800" dirty="0" smtClean="0"/>
              <a:t>Every Project has ramifications when it comes to </a:t>
            </a:r>
            <a:r>
              <a:rPr lang="en-GB" sz="1800" b="1" dirty="0" smtClean="0"/>
              <a:t>legality and internal guidelines</a:t>
            </a:r>
            <a:r>
              <a:rPr lang="en-GB" sz="1800" dirty="0" smtClean="0"/>
              <a:t>. Databases projects need to take into consideration the DPA, Website the Computer Misuse Act, Games have the PEGI and Intolerance laws and Spread sheets have the Sales of Goods Act to deal with (overcharging customers). Privacy comes under any system that has names and addresses, anything with images can cause discrimination and copyright infringement. Not taking these into consideration can cause all sorts of issues later on.</a:t>
            </a:r>
          </a:p>
          <a:p>
            <a:r>
              <a:rPr lang="en-GB" sz="1800" dirty="0" smtClean="0"/>
              <a:t>Similarly internal guidelines can cause project delays, working hours, race and sex representation, pay guidelines, rights of internal information access etc. Giving someone the right to be on a project does not give them the automatic right to see information used in the project.</a:t>
            </a:r>
          </a:p>
          <a:p>
            <a:r>
              <a:rPr lang="en-GB" sz="1800" dirty="0" smtClean="0"/>
              <a:t>Worst case scenario is legal issues, failure to abide by laws such as the Data protection Act or child protection can lead to prosecution</a:t>
            </a:r>
          </a:p>
          <a:p>
            <a:pPr marL="109728" indent="0">
              <a:buNone/>
            </a:pPr>
            <a:r>
              <a:rPr lang="en-GB" sz="1800" b="1" dirty="0" smtClean="0"/>
              <a:t>P3.6 </a:t>
            </a:r>
            <a:r>
              <a:rPr lang="en-GB" sz="1800" b="1" dirty="0"/>
              <a:t>– Task </a:t>
            </a:r>
            <a:r>
              <a:rPr lang="en-GB" sz="1800" b="1" dirty="0" smtClean="0"/>
              <a:t>27 </a:t>
            </a:r>
            <a:r>
              <a:rPr lang="en-GB" sz="1800" b="1" dirty="0"/>
              <a:t>– </a:t>
            </a:r>
            <a:r>
              <a:rPr lang="en-GB" sz="1800" dirty="0"/>
              <a:t>Explain with examples how </a:t>
            </a:r>
            <a:r>
              <a:rPr lang="en-GB" sz="1800" dirty="0" smtClean="0"/>
              <a:t>not following </a:t>
            </a:r>
            <a:r>
              <a:rPr lang="en-GB" sz="1800" b="1" dirty="0" smtClean="0"/>
              <a:t>Internal </a:t>
            </a:r>
            <a:r>
              <a:rPr lang="en-GB" sz="1800" b="1" dirty="0"/>
              <a:t>Guidelines </a:t>
            </a:r>
            <a:r>
              <a:rPr lang="en-GB" sz="1800" dirty="0"/>
              <a:t>and </a:t>
            </a:r>
            <a:r>
              <a:rPr lang="en-GB" sz="1800" dirty="0" smtClean="0"/>
              <a:t>being aware of </a:t>
            </a:r>
            <a:r>
              <a:rPr lang="en-GB" sz="1800" b="1" dirty="0" smtClean="0"/>
              <a:t>Legislation</a:t>
            </a:r>
            <a:r>
              <a:rPr lang="en-GB" sz="1800" dirty="0" smtClean="0"/>
              <a:t> </a:t>
            </a:r>
            <a:r>
              <a:rPr lang="en-GB" sz="1800" dirty="0"/>
              <a:t>can have an impact on the success of a project</a:t>
            </a:r>
            <a:r>
              <a:rPr lang="en-GB" sz="1800" dirty="0" smtClean="0"/>
              <a:t>.</a:t>
            </a:r>
          </a:p>
          <a:p>
            <a:pPr marL="109728" lvl="1" indent="0">
              <a:spcBef>
                <a:spcPts val="400"/>
              </a:spcBef>
              <a:buSzPct val="68000"/>
              <a:buNone/>
            </a:pPr>
            <a:r>
              <a:rPr lang="en-GB" sz="1800" b="1" dirty="0" smtClean="0"/>
              <a:t>M2.4 </a:t>
            </a:r>
            <a:r>
              <a:rPr lang="en-GB" sz="1800" b="1" dirty="0"/>
              <a:t>– Task </a:t>
            </a:r>
            <a:r>
              <a:rPr lang="en-GB" sz="1800" b="1" dirty="0" smtClean="0"/>
              <a:t>28 </a:t>
            </a:r>
            <a:r>
              <a:rPr lang="en-GB" sz="1800" b="1" dirty="0"/>
              <a:t>–</a:t>
            </a:r>
            <a:r>
              <a:rPr lang="en-GB" sz="1800" dirty="0"/>
              <a:t> Using your chosen project, explain the impact </a:t>
            </a:r>
            <a:r>
              <a:rPr lang="en-GB" sz="1800" b="1" dirty="0" smtClean="0"/>
              <a:t>Internal Guidelines</a:t>
            </a:r>
            <a:r>
              <a:rPr lang="en-GB" sz="1800" dirty="0" smtClean="0"/>
              <a:t> </a:t>
            </a:r>
            <a:r>
              <a:rPr lang="en-GB" sz="1800" dirty="0"/>
              <a:t>and </a:t>
            </a:r>
            <a:r>
              <a:rPr lang="en-GB" sz="1800" b="1" dirty="0" smtClean="0"/>
              <a:t>Awareness of Legislation</a:t>
            </a:r>
            <a:r>
              <a:rPr lang="en-GB" sz="1800" dirty="0" smtClean="0"/>
              <a:t> </a:t>
            </a:r>
            <a:r>
              <a:rPr lang="en-GB" sz="1800" dirty="0"/>
              <a:t>would have on a project</a:t>
            </a:r>
            <a:r>
              <a:rPr lang="en-GB" sz="1800" dirty="0" smtClean="0"/>
              <a:t>.</a:t>
            </a:r>
            <a:endParaRPr lang="en-GB" sz="1800" dirty="0"/>
          </a:p>
        </p:txBody>
      </p:sp>
      <p:sp>
        <p:nvSpPr>
          <p:cNvPr id="3" name="Title 2"/>
          <p:cNvSpPr>
            <a:spLocks noGrp="1"/>
          </p:cNvSpPr>
          <p:nvPr>
            <p:ph type="title"/>
          </p:nvPr>
        </p:nvSpPr>
        <p:spPr>
          <a:xfrm>
            <a:off x="230832" y="116632"/>
            <a:ext cx="8733656" cy="648072"/>
          </a:xfrm>
        </p:spPr>
        <p:txBody>
          <a:bodyPr>
            <a:noAutofit/>
          </a:bodyPr>
          <a:lstStyle/>
          <a:p>
            <a:r>
              <a:rPr lang="en-GB" sz="2800" dirty="0" smtClean="0"/>
              <a:t>P3.6 </a:t>
            </a:r>
            <a:r>
              <a:rPr lang="en-GB" sz="2800" dirty="0"/>
              <a:t>– </a:t>
            </a:r>
            <a:r>
              <a:rPr lang="en-GB" sz="2800" dirty="0" smtClean="0"/>
              <a:t>Project Issues </a:t>
            </a:r>
            <a:r>
              <a:rPr lang="en-GB" sz="2800" dirty="0"/>
              <a:t>– </a:t>
            </a:r>
            <a:r>
              <a:rPr lang="en-GB" sz="2800" dirty="0" smtClean="0"/>
              <a:t>Guidelines and Legislation</a:t>
            </a:r>
            <a:endParaRPr lang="en-GB" sz="3200" dirty="0"/>
          </a:p>
        </p:txBody>
      </p:sp>
    </p:spTree>
    <p:extLst>
      <p:ext uri="{BB962C8B-B14F-4D97-AF65-F5344CB8AC3E}">
        <p14:creationId xmlns:p14="http://schemas.microsoft.com/office/powerpoint/2010/main" val="1431384198"/>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688631"/>
          </a:xfrm>
        </p:spPr>
        <p:txBody>
          <a:bodyPr>
            <a:noAutofit/>
          </a:bodyPr>
          <a:lstStyle/>
          <a:p>
            <a:r>
              <a:rPr lang="en-GB" sz="1300" dirty="0" smtClean="0"/>
              <a:t>Learners </a:t>
            </a:r>
            <a:r>
              <a:rPr lang="en-GB" sz="1300" dirty="0"/>
              <a:t>should be introduced to the concept of the project life cycle and what is involved in the various stages. This could be group working through a project discussing the phases and researching each phase in smaller groups to identify what is carried out at each stage and why. This could be discussed as a larger group and applied to different projects and the outcomes and details compared and approaches discussed. </a:t>
            </a:r>
          </a:p>
          <a:p>
            <a:r>
              <a:rPr lang="en-GB" sz="1300" dirty="0"/>
              <a:t>Learners should be made aware of a range of resources that they may use within different projects and discuss the resources and types to understand what the scope of the term resource covers. They could discuss the resources as a group in relation to the projects previously reviewed and identify the resources that they think would require for that project. Learners should be encouraged to research the roles and responsibilities of the various positions involved in a project e.g. project managers, product developers, programmers and system analysts to identify their use as resources and the implications within the project. This could be done in small groups where each group is provided with one job role and then they could give feedback to the main group. </a:t>
            </a:r>
          </a:p>
          <a:p>
            <a:r>
              <a:rPr lang="en-GB" sz="1300" dirty="0"/>
              <a:t>Learners should also review the hardware and software requirements for a given project, considering the data to be maintained, the reporting etc. A demonstration on how to create a Gantt chart using the relevant software should be given by the tutor, learners should then be encouraged to create a brief Gantt chart using the previous project as a basis. An activity on how to use the critical path method to create a PERT Chart could be carried out either individually or as a group. Different project methodologies could be given to learners working in pairs and they could be encouraged to identify benefits and drawbacks for their project method. They could then give feedback to the group. </a:t>
            </a:r>
          </a:p>
          <a:p>
            <a:r>
              <a:rPr lang="en-GB" sz="1300" dirty="0"/>
              <a:t>Learners should be encouraged to identify issues which may affect a project, they can use information from other projects they have reviewed as a starting point for group working. For each issue that they identify they should be encouraged to find a solution for it. Case studies of big projects that have failed to meet targets e.g. late delivery of project, over budget could be used for the learners to identify what the problems were, how they affected the project and what could have been done differently. A wider group discussion of issues will ensure wider coverage and awareness for learners. </a:t>
            </a:r>
          </a:p>
        </p:txBody>
      </p:sp>
      <p:sp>
        <p:nvSpPr>
          <p:cNvPr id="3" name="Title 2"/>
          <p:cNvSpPr>
            <a:spLocks noGrp="1"/>
          </p:cNvSpPr>
          <p:nvPr>
            <p:ph type="title"/>
          </p:nvPr>
        </p:nvSpPr>
        <p:spPr>
          <a:xfrm>
            <a:off x="230832" y="116632"/>
            <a:ext cx="8733656" cy="720080"/>
          </a:xfrm>
        </p:spPr>
        <p:txBody>
          <a:bodyPr>
            <a:normAutofit/>
          </a:bodyPr>
          <a:lstStyle/>
          <a:p>
            <a:r>
              <a:rPr lang="en-GB" sz="2400" dirty="0"/>
              <a:t>LO1 - Understand how projects are managed</a:t>
            </a:r>
          </a:p>
        </p:txBody>
      </p:sp>
    </p:spTree>
    <p:extLst>
      <p:ext uri="{BB962C8B-B14F-4D97-AF65-F5344CB8AC3E}">
        <p14:creationId xmlns:p14="http://schemas.microsoft.com/office/powerpoint/2010/main" val="1742580394"/>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6254070" cy="5472609"/>
          </a:xfrm>
        </p:spPr>
        <p:txBody>
          <a:bodyPr>
            <a:noAutofit/>
          </a:bodyPr>
          <a:lstStyle/>
          <a:p>
            <a:pPr marL="109728" indent="0">
              <a:buNone/>
            </a:pPr>
            <a:r>
              <a:rPr lang="en-GB" sz="1600" dirty="0"/>
              <a:t>Within Project Management there are tools that are used to help managers work towards their final goals, </a:t>
            </a:r>
            <a:r>
              <a:rPr lang="en-GB" sz="1600" dirty="0" smtClean="0"/>
              <a:t>each as useful as the other and each with their own merits.</a:t>
            </a:r>
          </a:p>
          <a:p>
            <a:r>
              <a:rPr lang="en-GB" sz="1600" b="1" dirty="0" err="1"/>
              <a:t>PR</a:t>
            </a:r>
            <a:r>
              <a:rPr lang="en-GB" sz="1600" dirty="0" err="1"/>
              <a:t>ojects</a:t>
            </a:r>
            <a:r>
              <a:rPr lang="en-GB" sz="1600" dirty="0"/>
              <a:t> </a:t>
            </a:r>
            <a:r>
              <a:rPr lang="en-GB" sz="1600" b="1" dirty="0"/>
              <a:t>IN</a:t>
            </a:r>
            <a:r>
              <a:rPr lang="en-GB" sz="1600" dirty="0"/>
              <a:t> </a:t>
            </a:r>
            <a:r>
              <a:rPr lang="en-GB" sz="1600" b="1" dirty="0"/>
              <a:t>C</a:t>
            </a:r>
            <a:r>
              <a:rPr lang="en-GB" sz="1600" dirty="0"/>
              <a:t>ontrolled </a:t>
            </a:r>
            <a:r>
              <a:rPr lang="en-GB" sz="1600" b="1" dirty="0"/>
              <a:t>E</a:t>
            </a:r>
            <a:r>
              <a:rPr lang="en-GB" sz="1600" dirty="0"/>
              <a:t>nvironments (</a:t>
            </a:r>
            <a:r>
              <a:rPr lang="en-GB" sz="1600" b="1" dirty="0"/>
              <a:t>PRINCE2</a:t>
            </a:r>
            <a:r>
              <a:rPr lang="en-GB" sz="1600" dirty="0"/>
              <a:t>): Originally </a:t>
            </a:r>
            <a:r>
              <a:rPr lang="en-GB" sz="1600" dirty="0" smtClean="0"/>
              <a:t>developed for </a:t>
            </a:r>
            <a:r>
              <a:rPr lang="en-GB" sz="1600" dirty="0"/>
              <a:t>IT projects, PRINCE2 was released in 1996 as a generic project </a:t>
            </a:r>
            <a:r>
              <a:rPr lang="en-GB" sz="1600" dirty="0" smtClean="0"/>
              <a:t>management methodology </a:t>
            </a:r>
            <a:r>
              <a:rPr lang="en-GB" sz="1600" dirty="0"/>
              <a:t>by the U.K. Office of Government Commerce (OCG</a:t>
            </a:r>
            <a:r>
              <a:rPr lang="en-GB" sz="1600" dirty="0" smtClean="0"/>
              <a:t>). Click </a:t>
            </a:r>
            <a:r>
              <a:rPr lang="en-GB" sz="1600" dirty="0" smtClean="0">
                <a:hlinkClick r:id="rId2"/>
              </a:rPr>
              <a:t>here </a:t>
            </a:r>
            <a:r>
              <a:rPr lang="en-GB" sz="1600" dirty="0" smtClean="0"/>
              <a:t>for details.</a:t>
            </a:r>
            <a:endParaRPr lang="en-GB" sz="1600" dirty="0"/>
          </a:p>
          <a:p>
            <a:r>
              <a:rPr lang="en-GB" sz="1600" dirty="0"/>
              <a:t>It is the de facto standard in the United Kingdom and is used in over </a:t>
            </a:r>
            <a:r>
              <a:rPr lang="en-GB" sz="1600" dirty="0" smtClean="0"/>
              <a:t>50 countries</a:t>
            </a:r>
            <a:r>
              <a:rPr lang="en-GB" sz="1600" dirty="0"/>
              <a:t>. </a:t>
            </a:r>
            <a:r>
              <a:rPr lang="en-GB" sz="1600" dirty="0" smtClean="0"/>
              <a:t>PRINCE2 defines 45 </a:t>
            </a:r>
            <a:r>
              <a:rPr lang="en-GB" sz="1600" dirty="0"/>
              <a:t>separate </a:t>
            </a:r>
            <a:r>
              <a:rPr lang="en-GB" sz="1600" dirty="0" smtClean="0"/>
              <a:t>sub-processes </a:t>
            </a:r>
            <a:r>
              <a:rPr lang="en-GB" sz="1600" dirty="0"/>
              <a:t>and </a:t>
            </a:r>
            <a:r>
              <a:rPr lang="en-GB" sz="1600" dirty="0" smtClean="0"/>
              <a:t>organises </a:t>
            </a:r>
            <a:r>
              <a:rPr lang="en-GB" sz="1600" dirty="0"/>
              <a:t>them into eight process groups </a:t>
            </a:r>
            <a:r>
              <a:rPr lang="en-GB" sz="1600" dirty="0" smtClean="0"/>
              <a:t>as follows</a:t>
            </a:r>
            <a:r>
              <a:rPr lang="en-GB" sz="1600" dirty="0"/>
              <a:t>:</a:t>
            </a:r>
          </a:p>
          <a:p>
            <a:r>
              <a:rPr lang="en-GB" sz="1600" dirty="0"/>
              <a:t>1. Starting up a project</a:t>
            </a:r>
          </a:p>
          <a:p>
            <a:r>
              <a:rPr lang="en-GB" sz="1600" dirty="0"/>
              <a:t>2. Planning</a:t>
            </a:r>
          </a:p>
          <a:p>
            <a:r>
              <a:rPr lang="en-GB" sz="1600" dirty="0"/>
              <a:t>3. Initiating a project</a:t>
            </a:r>
          </a:p>
          <a:p>
            <a:r>
              <a:rPr lang="en-GB" sz="1600" dirty="0"/>
              <a:t>4. Directing a project</a:t>
            </a:r>
          </a:p>
          <a:p>
            <a:r>
              <a:rPr lang="en-GB" sz="1600" dirty="0"/>
              <a:t>5. Controlling a stage</a:t>
            </a:r>
          </a:p>
          <a:p>
            <a:r>
              <a:rPr lang="en-GB" sz="1600" dirty="0"/>
              <a:t>6. Managing product delivery</a:t>
            </a:r>
          </a:p>
          <a:p>
            <a:r>
              <a:rPr lang="en-GB" sz="1600" dirty="0"/>
              <a:t>7. Managing stage boundaries</a:t>
            </a:r>
          </a:p>
          <a:p>
            <a:r>
              <a:rPr lang="en-GB" sz="1600" dirty="0"/>
              <a:t>8. Closing a project</a:t>
            </a:r>
            <a:endParaRPr lang="en-GB" sz="1600" dirty="0" smtClean="0"/>
          </a:p>
        </p:txBody>
      </p:sp>
      <p:sp>
        <p:nvSpPr>
          <p:cNvPr id="17" name="Title 2"/>
          <p:cNvSpPr>
            <a:spLocks noGrp="1"/>
          </p:cNvSpPr>
          <p:nvPr>
            <p:ph type="title"/>
          </p:nvPr>
        </p:nvSpPr>
        <p:spPr>
          <a:xfrm>
            <a:off x="230832" y="116632"/>
            <a:ext cx="8733656" cy="648072"/>
          </a:xfrm>
        </p:spPr>
        <p:txBody>
          <a:bodyPr>
            <a:noAutofit/>
          </a:bodyPr>
          <a:lstStyle/>
          <a:p>
            <a:r>
              <a:rPr lang="en-GB" sz="2500" dirty="0" smtClean="0"/>
              <a:t>M1.1 </a:t>
            </a:r>
            <a:r>
              <a:rPr lang="en-GB" sz="2500" dirty="0"/>
              <a:t>– </a:t>
            </a:r>
            <a:r>
              <a:rPr lang="en-GB" sz="2500" dirty="0" smtClean="0"/>
              <a:t>Project Management </a:t>
            </a:r>
            <a:r>
              <a:rPr lang="en-GB" sz="2500" dirty="0"/>
              <a:t>– </a:t>
            </a:r>
            <a:r>
              <a:rPr lang="en-GB" sz="2500" dirty="0" smtClean="0"/>
              <a:t>Project Methodologies</a:t>
            </a:r>
            <a:endParaRPr lang="en-GB" sz="2500" dirty="0"/>
          </a:p>
        </p:txBody>
      </p:sp>
      <p:pic>
        <p:nvPicPr>
          <p:cNvPr id="3074" name="Picture 2" descr="https://encrypted-tbn1.gstatic.com/images?q=tbn:ANd9GcQwCWKwmpUliz5pmrMkrxH6sUtM_9eVWx8FV0_5jvT6t7fkDlX29M3BzquK">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498905" y="807373"/>
            <a:ext cx="2533650" cy="1800225"/>
          </a:xfrm>
          <a:prstGeom prst="rect">
            <a:avLst/>
          </a:prstGeom>
          <a:noFill/>
          <a:extLst>
            <a:ext uri="{909E8E84-426E-40DD-AFC4-6F175D3DCCD1}">
              <a14:hiddenFill xmlns:a14="http://schemas.microsoft.com/office/drawing/2010/main">
                <a:solidFill>
                  <a:srgbClr val="FFFFFF"/>
                </a:solidFill>
              </a14:hiddenFill>
            </a:ext>
          </a:extLst>
        </p:spPr>
      </p:pic>
      <p:sp>
        <p:nvSpPr>
          <p:cNvPr id="18" name="AutoShape 4" descr="http://www.google.co.uk/url?sa=i&amp;source=images&amp;cd=&amp;docid=4qdBuuDYvsn8DM&amp;tbnid=bKy90VjmWbbRLM&amp;ved=0CAUQjBw&amp;url=http%3A%2F%2Fwww.verax-consulting.com%2Fwp-content%2Fuploads%2F2009%2F07%2Fprince2-structure2.png&amp;ei=qPIBU6eACNKThQfHwIDQCw&amp;psig=AFQjCNFqD7BDLD63E93xYNGDGXtLrbecVA&amp;ust=1392722984210003"/>
          <p:cNvSpPr>
            <a:spLocks noChangeAspect="1" noChangeArrowheads="1"/>
          </p:cNvSpPr>
          <p:nvPr/>
        </p:nvSpPr>
        <p:spPr bwMode="auto">
          <a:xfrm>
            <a:off x="63500" y="-136525"/>
            <a:ext cx="7620000" cy="6096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9" name="AutoShape 6" descr="http://www.google.co.uk/url?sa=i&amp;source=images&amp;cd=&amp;docid=4qdBuuDYvsn8DM&amp;tbnid=bKy90VjmWbbRLM&amp;ved=0CAUQjBw&amp;url=http%3A%2F%2Fwww.verax-consulting.com%2Fwp-content%2Fuploads%2F2009%2F07%2Fprince2-structure2.png&amp;ei=qPIBU6eACNKThQfHwIDQCw&amp;psig=AFQjCNFqD7BDLD63E93xYNGDGXtLrbecVA&amp;ust=1392722984210003"/>
          <p:cNvSpPr>
            <a:spLocks noChangeAspect="1" noChangeArrowheads="1"/>
          </p:cNvSpPr>
          <p:nvPr/>
        </p:nvSpPr>
        <p:spPr bwMode="auto">
          <a:xfrm>
            <a:off x="215900" y="15875"/>
            <a:ext cx="7620000" cy="6096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20" name="AutoShape 8" descr="http://www.google.co.uk/url?sa=i&amp;source=images&amp;cd=&amp;docid=4qdBuuDYvsn8DM&amp;tbnid=bKy90VjmWbbRLM&amp;ved=0CAUQjBw&amp;url=http%3A%2F%2Fwww.verax-consulting.com%2Fwp-content%2Fuploads%2F2009%2F07%2Fprince2-structure2.png&amp;ei=qPIBU6eACNKThQfHwIDQCw&amp;psig=AFQjCNFqD7BDLD63E93xYNGDGXtLrbecVA&amp;ust=1392722984210003"/>
          <p:cNvSpPr>
            <a:spLocks noChangeAspect="1" noChangeArrowheads="1"/>
          </p:cNvSpPr>
          <p:nvPr/>
        </p:nvSpPr>
        <p:spPr bwMode="auto">
          <a:xfrm>
            <a:off x="368300" y="168275"/>
            <a:ext cx="7620000" cy="60960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3" name="Picture 2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605629" y="2776036"/>
            <a:ext cx="2286851" cy="1828447"/>
          </a:xfrm>
          <a:prstGeom prst="rect">
            <a:avLst/>
          </a:prstGeom>
        </p:spPr>
      </p:pic>
      <p:pic>
        <p:nvPicPr>
          <p:cNvPr id="25" name="Picture 24"/>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6605629" y="4674360"/>
            <a:ext cx="2286851" cy="1715138"/>
          </a:xfrm>
          <a:prstGeom prst="rect">
            <a:avLst/>
          </a:prstGeom>
        </p:spPr>
      </p:pic>
    </p:spTree>
    <p:extLst>
      <p:ext uri="{BB962C8B-B14F-4D97-AF65-F5344CB8AC3E}">
        <p14:creationId xmlns:p14="http://schemas.microsoft.com/office/powerpoint/2010/main" val="54149977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5"/>
            <a:ext cx="5750014" cy="3600400"/>
          </a:xfrm>
        </p:spPr>
        <p:txBody>
          <a:bodyPr>
            <a:noAutofit/>
          </a:bodyPr>
          <a:lstStyle/>
          <a:p>
            <a:pPr marL="255588" indent="-255588"/>
            <a:r>
              <a:rPr lang="en-GB" sz="1600" b="1" dirty="0" smtClean="0"/>
              <a:t>The Waterfall Model</a:t>
            </a:r>
            <a:r>
              <a:rPr lang="en-GB" sz="1600" dirty="0"/>
              <a:t> </a:t>
            </a:r>
            <a:r>
              <a:rPr lang="en-GB" sz="1600" dirty="0" smtClean="0"/>
              <a:t>- </a:t>
            </a:r>
            <a:r>
              <a:rPr lang="en-GB" sz="1600" dirty="0"/>
              <a:t>The Waterfall method </a:t>
            </a:r>
            <a:r>
              <a:rPr lang="en-GB" sz="1600" dirty="0" smtClean="0"/>
              <a:t>follows a managed project </a:t>
            </a:r>
            <a:r>
              <a:rPr lang="en-GB" sz="1600" dirty="0"/>
              <a:t>in a very sequential </a:t>
            </a:r>
            <a:r>
              <a:rPr lang="en-GB" sz="1600" dirty="0" smtClean="0"/>
              <a:t>and structured </a:t>
            </a:r>
            <a:r>
              <a:rPr lang="en-GB" sz="1600" dirty="0"/>
              <a:t>way. Planning </a:t>
            </a:r>
            <a:r>
              <a:rPr lang="en-GB" sz="1600" dirty="0" smtClean="0"/>
              <a:t>along the way </a:t>
            </a:r>
            <a:r>
              <a:rPr lang="en-GB" sz="1600" dirty="0"/>
              <a:t>is </a:t>
            </a:r>
            <a:r>
              <a:rPr lang="en-GB" sz="1600" dirty="0" smtClean="0"/>
              <a:t>minimised </a:t>
            </a:r>
            <a:r>
              <a:rPr lang="en-GB" sz="1600" dirty="0"/>
              <a:t>because it is all done up-front and </a:t>
            </a:r>
            <a:r>
              <a:rPr lang="en-GB" sz="1600" dirty="0" smtClean="0"/>
              <a:t>a working </a:t>
            </a:r>
            <a:r>
              <a:rPr lang="en-GB" sz="1600" dirty="0"/>
              <a:t>system is not produced until the end of the life </a:t>
            </a:r>
            <a:r>
              <a:rPr lang="en-GB" sz="1600" dirty="0" smtClean="0"/>
              <a:t>cycle. The idea </a:t>
            </a:r>
            <a:r>
              <a:rPr lang="en-GB" sz="1600" dirty="0"/>
              <a:t>of a waterfall is a metaphor for a cascading of activities from one phase to </a:t>
            </a:r>
            <a:r>
              <a:rPr lang="en-GB" sz="1600" dirty="0" smtClean="0"/>
              <a:t>the next</a:t>
            </a:r>
            <a:r>
              <a:rPr lang="en-GB" sz="1600" dirty="0"/>
              <a:t>. This approach stresses a sequential and logical flow of development activities.</a:t>
            </a:r>
          </a:p>
          <a:p>
            <a:pPr marL="255588" indent="-255588"/>
            <a:r>
              <a:rPr lang="en-GB" sz="1600" dirty="0"/>
              <a:t>For example, the design activities begin only after the analysis and requirement </a:t>
            </a:r>
            <a:r>
              <a:rPr lang="en-GB" sz="1600" dirty="0" smtClean="0"/>
              <a:t>activities are </a:t>
            </a:r>
            <a:r>
              <a:rPr lang="en-GB" sz="1600" dirty="0"/>
              <a:t>complete. Subsequently, the actual development, or programming </a:t>
            </a:r>
            <a:r>
              <a:rPr lang="en-GB" sz="1600" dirty="0" smtClean="0"/>
              <a:t>activities, will </a:t>
            </a:r>
            <a:r>
              <a:rPr lang="en-GB" sz="1600" dirty="0"/>
              <a:t>not start until the design phase is complete. Although </a:t>
            </a:r>
            <a:r>
              <a:rPr lang="en-GB" sz="1600" dirty="0" smtClean="0"/>
              <a:t>users </a:t>
            </a:r>
            <a:r>
              <a:rPr lang="en-GB" sz="1600" dirty="0"/>
              <a:t>can go back to a </a:t>
            </a:r>
            <a:r>
              <a:rPr lang="en-GB" sz="1600" dirty="0" smtClean="0"/>
              <a:t>previous stage</a:t>
            </a:r>
            <a:r>
              <a:rPr lang="en-GB" sz="1600" dirty="0"/>
              <a:t>, it is not always easy or </a:t>
            </a:r>
            <a:r>
              <a:rPr lang="en-GB" sz="1600" dirty="0" smtClean="0"/>
              <a:t>desirable to do so as the next phase will have begun.</a:t>
            </a:r>
            <a:endParaRPr lang="en-GB" sz="1600" dirty="0"/>
          </a:p>
        </p:txBody>
      </p:sp>
      <p:sp>
        <p:nvSpPr>
          <p:cNvPr id="17" name="Title 2"/>
          <p:cNvSpPr>
            <a:spLocks noGrp="1"/>
          </p:cNvSpPr>
          <p:nvPr>
            <p:ph type="title"/>
          </p:nvPr>
        </p:nvSpPr>
        <p:spPr>
          <a:xfrm>
            <a:off x="230832" y="116632"/>
            <a:ext cx="8733656" cy="648072"/>
          </a:xfrm>
        </p:spPr>
        <p:txBody>
          <a:bodyPr>
            <a:noAutofit/>
          </a:bodyPr>
          <a:lstStyle/>
          <a:p>
            <a:r>
              <a:rPr lang="en-GB" sz="2500" dirty="0" smtClean="0"/>
              <a:t>M1.1 </a:t>
            </a:r>
            <a:r>
              <a:rPr lang="en-GB" sz="2500" dirty="0"/>
              <a:t>– </a:t>
            </a:r>
            <a:r>
              <a:rPr lang="en-GB" sz="2500" dirty="0" smtClean="0"/>
              <a:t>Project Management </a:t>
            </a:r>
            <a:r>
              <a:rPr lang="en-GB" sz="2500" dirty="0"/>
              <a:t>– </a:t>
            </a:r>
            <a:r>
              <a:rPr lang="en-GB" sz="2500" dirty="0" smtClean="0"/>
              <a:t>Project Methodologies</a:t>
            </a:r>
            <a:endParaRPr lang="en-GB" sz="2500" dirty="0"/>
          </a:p>
        </p:txBody>
      </p:sp>
      <p:pic>
        <p:nvPicPr>
          <p:cNvPr id="409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001534" y="980728"/>
            <a:ext cx="2981524" cy="72243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4100" name="Picture 4" descr="http://www.sdlc.ws/wp-content/uploads/2012/03/Waterfall-Vs-Agile.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01534" y="2060847"/>
            <a:ext cx="2981524" cy="1929399"/>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2"/>
          <p:cNvSpPr/>
          <p:nvPr/>
        </p:nvSpPr>
        <p:spPr>
          <a:xfrm>
            <a:off x="107504" y="4636874"/>
            <a:ext cx="8875554" cy="1600438"/>
          </a:xfrm>
          <a:prstGeom prst="rect">
            <a:avLst/>
          </a:prstGeom>
        </p:spPr>
        <p:txBody>
          <a:bodyPr wrap="square">
            <a:spAutoFit/>
          </a:bodyPr>
          <a:lstStyle/>
          <a:p>
            <a:pPr marL="285750" indent="-285750">
              <a:buFont typeface="Arial" pitchFamily="34" charset="0"/>
              <a:buChar char="•"/>
            </a:pPr>
            <a:r>
              <a:rPr lang="en-GB" sz="1600" dirty="0"/>
              <a:t>This approach is suitable when developing structured systems and assumes, or at least hopes, that the requirements defined in the analysis stage do not change very much over the remainder of the project. Also, because it will provide a solid structure that can minimise wasted effort, this method may work well when the project team is inexperienced or less technically competent.</a:t>
            </a:r>
          </a:p>
          <a:p>
            <a:r>
              <a:rPr lang="en-GB" sz="1600" dirty="0"/>
              <a:t>The alternative to this is the </a:t>
            </a:r>
            <a:r>
              <a:rPr lang="en-GB" sz="1600" b="1" dirty="0"/>
              <a:t>Agile Method</a:t>
            </a:r>
            <a:r>
              <a:rPr lang="en-GB" sz="1600" dirty="0"/>
              <a:t>.</a:t>
            </a:r>
          </a:p>
        </p:txBody>
      </p:sp>
    </p:spTree>
    <p:extLst>
      <p:ext uri="{BB962C8B-B14F-4D97-AF65-F5344CB8AC3E}">
        <p14:creationId xmlns:p14="http://schemas.microsoft.com/office/powerpoint/2010/main" val="187913305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544616"/>
          </a:xfrm>
        </p:spPr>
        <p:txBody>
          <a:bodyPr>
            <a:noAutofit/>
          </a:bodyPr>
          <a:lstStyle/>
          <a:p>
            <a:pPr marL="255588" indent="-255588"/>
            <a:r>
              <a:rPr lang="en-GB" sz="1400" b="1" dirty="0" smtClean="0"/>
              <a:t>The </a:t>
            </a:r>
            <a:r>
              <a:rPr lang="en-GB" sz="1400" b="1" dirty="0"/>
              <a:t>Traditional </a:t>
            </a:r>
            <a:r>
              <a:rPr lang="en-GB" sz="1400" b="1" dirty="0" smtClean="0"/>
              <a:t>Approach</a:t>
            </a:r>
            <a:r>
              <a:rPr lang="en-GB" sz="1400" b="1" dirty="0"/>
              <a:t> </a:t>
            </a:r>
            <a:r>
              <a:rPr lang="en-GB" sz="1400" dirty="0" smtClean="0"/>
              <a:t>- </a:t>
            </a:r>
            <a:r>
              <a:rPr lang="en-GB" sz="1400" dirty="0"/>
              <a:t>A traditional phased approach identifies a sequence of steps to be completed. </a:t>
            </a:r>
            <a:r>
              <a:rPr lang="en-GB" sz="1400" dirty="0" smtClean="0"/>
              <a:t>Typical </a:t>
            </a:r>
            <a:r>
              <a:rPr lang="en-GB" sz="1400" dirty="0"/>
              <a:t>development phases of a project </a:t>
            </a:r>
            <a:r>
              <a:rPr lang="en-GB" sz="1400" dirty="0" smtClean="0"/>
              <a:t>include:</a:t>
            </a:r>
            <a:endParaRPr lang="en-GB" sz="1400" dirty="0"/>
          </a:p>
          <a:p>
            <a:pPr lvl="1"/>
            <a:r>
              <a:rPr lang="en-GB" sz="1400" dirty="0" smtClean="0"/>
              <a:t>Project </a:t>
            </a:r>
            <a:r>
              <a:rPr lang="en-GB" sz="1400" dirty="0"/>
              <a:t>initiation stage; </a:t>
            </a:r>
          </a:p>
          <a:p>
            <a:pPr lvl="1"/>
            <a:r>
              <a:rPr lang="en-GB" sz="1400" dirty="0" smtClean="0"/>
              <a:t>Project </a:t>
            </a:r>
            <a:r>
              <a:rPr lang="en-GB" sz="1400" dirty="0"/>
              <a:t>planning or design stage; </a:t>
            </a:r>
          </a:p>
          <a:p>
            <a:pPr lvl="1"/>
            <a:r>
              <a:rPr lang="en-GB" sz="1400" dirty="0" smtClean="0"/>
              <a:t>Project </a:t>
            </a:r>
            <a:r>
              <a:rPr lang="en-GB" sz="1400" dirty="0"/>
              <a:t>execution or production stage; </a:t>
            </a:r>
          </a:p>
          <a:p>
            <a:pPr lvl="1"/>
            <a:r>
              <a:rPr lang="en-GB" sz="1400" dirty="0" smtClean="0"/>
              <a:t>Project </a:t>
            </a:r>
            <a:r>
              <a:rPr lang="en-GB" sz="1400" dirty="0"/>
              <a:t>monitoring and controlling systems; </a:t>
            </a:r>
          </a:p>
          <a:p>
            <a:pPr lvl="1"/>
            <a:r>
              <a:rPr lang="en-GB" sz="1400" dirty="0" smtClean="0"/>
              <a:t>Project </a:t>
            </a:r>
            <a:r>
              <a:rPr lang="en-GB" sz="1400" dirty="0"/>
              <a:t>completion stage. </a:t>
            </a:r>
          </a:p>
          <a:p>
            <a:pPr marL="277813" indent="-255588"/>
            <a:r>
              <a:rPr lang="en-GB" sz="1400" dirty="0" smtClean="0"/>
              <a:t>Traditional approaches all for the users to go back through stages, pause stages, refresh or restart stages etc. but there will be consequences, delays, problems if the next tasks are linked to the successes of the previous tasks.</a:t>
            </a:r>
          </a:p>
          <a:p>
            <a:pPr marL="271463" indent="-271463"/>
            <a:r>
              <a:rPr lang="en-GB" sz="1400" dirty="0"/>
              <a:t>Like any </a:t>
            </a:r>
            <a:r>
              <a:rPr lang="en-GB" sz="1400" dirty="0" smtClean="0"/>
              <a:t>undertaking</a:t>
            </a:r>
            <a:r>
              <a:rPr lang="en-GB" sz="1400" dirty="0"/>
              <a:t>, projects need to be performed and delivered under certain constraints. Traditionally, these constraints have been listed as "scope," "time," and "cost". </a:t>
            </a:r>
            <a:r>
              <a:rPr lang="en-GB" sz="1400" dirty="0" smtClean="0"/>
              <a:t>Delaying, pausing or restarting any of these can have implications for the next phase.</a:t>
            </a:r>
            <a:endParaRPr lang="en-GB" sz="1400" dirty="0"/>
          </a:p>
          <a:p>
            <a:pPr lvl="1"/>
            <a:r>
              <a:rPr lang="en-GB" sz="1400" dirty="0" smtClean="0"/>
              <a:t>Time </a:t>
            </a:r>
            <a:r>
              <a:rPr lang="en-GB" sz="1400" dirty="0"/>
              <a:t>constraint refers to the amount </a:t>
            </a:r>
            <a:r>
              <a:rPr lang="en-GB" sz="1400" dirty="0" smtClean="0"/>
              <a:t/>
            </a:r>
            <a:br>
              <a:rPr lang="en-GB" sz="1400" dirty="0" smtClean="0"/>
            </a:br>
            <a:r>
              <a:rPr lang="en-GB" sz="1400" dirty="0" smtClean="0"/>
              <a:t>of </a:t>
            </a:r>
            <a:r>
              <a:rPr lang="en-GB" sz="1400" dirty="0"/>
              <a:t>time available to complete a </a:t>
            </a:r>
            <a:r>
              <a:rPr lang="en-GB" sz="1400" dirty="0" smtClean="0"/>
              <a:t>project. </a:t>
            </a:r>
            <a:endParaRPr lang="en-GB" sz="1400" dirty="0"/>
          </a:p>
          <a:p>
            <a:pPr lvl="1"/>
            <a:r>
              <a:rPr lang="en-GB" sz="1400" dirty="0" smtClean="0"/>
              <a:t>Cost </a:t>
            </a:r>
            <a:r>
              <a:rPr lang="en-GB" sz="1400" dirty="0"/>
              <a:t>constraint refers to the budgeted </a:t>
            </a:r>
            <a:r>
              <a:rPr lang="en-GB" sz="1400" dirty="0" smtClean="0"/>
              <a:t/>
            </a:r>
            <a:br>
              <a:rPr lang="en-GB" sz="1400" dirty="0" smtClean="0"/>
            </a:br>
            <a:r>
              <a:rPr lang="en-GB" sz="1400" dirty="0" smtClean="0"/>
              <a:t>amount </a:t>
            </a:r>
            <a:r>
              <a:rPr lang="en-GB" sz="1400" dirty="0"/>
              <a:t>available for the </a:t>
            </a:r>
            <a:r>
              <a:rPr lang="en-GB" sz="1400" dirty="0" smtClean="0"/>
              <a:t>project. </a:t>
            </a:r>
            <a:endParaRPr lang="en-GB" sz="1400" dirty="0"/>
          </a:p>
          <a:p>
            <a:pPr lvl="1"/>
            <a:r>
              <a:rPr lang="en-GB" sz="1400" dirty="0" smtClean="0"/>
              <a:t>Scope </a:t>
            </a:r>
            <a:r>
              <a:rPr lang="en-GB" sz="1400" dirty="0"/>
              <a:t>constraint refers to what must be </a:t>
            </a:r>
            <a:r>
              <a:rPr lang="en-GB" sz="1400" dirty="0" smtClean="0"/>
              <a:t/>
            </a:r>
            <a:br>
              <a:rPr lang="en-GB" sz="1400" dirty="0" smtClean="0"/>
            </a:br>
            <a:r>
              <a:rPr lang="en-GB" sz="1400" dirty="0" smtClean="0"/>
              <a:t>done </a:t>
            </a:r>
            <a:r>
              <a:rPr lang="en-GB" sz="1400" dirty="0"/>
              <a:t>to produce the project's end </a:t>
            </a:r>
            <a:r>
              <a:rPr lang="en-GB" sz="1400" dirty="0" smtClean="0"/>
              <a:t>result. </a:t>
            </a:r>
          </a:p>
          <a:p>
            <a:pPr marL="285750" lvl="1" indent="-285750">
              <a:buFont typeface="Wingdings" pitchFamily="2" charset="2"/>
              <a:buChar char="Ø"/>
            </a:pPr>
            <a:r>
              <a:rPr lang="en-GB" sz="1400" dirty="0" smtClean="0"/>
              <a:t>The traditional Approach does not guarantee  closure but </a:t>
            </a:r>
            <a:br>
              <a:rPr lang="en-GB" sz="1400" dirty="0" smtClean="0"/>
            </a:br>
            <a:r>
              <a:rPr lang="en-GB" sz="1400" dirty="0" smtClean="0"/>
              <a:t>does improve quality, a trade off depending on the nature of </a:t>
            </a:r>
            <a:br>
              <a:rPr lang="en-GB" sz="1400" dirty="0" smtClean="0"/>
            </a:br>
            <a:r>
              <a:rPr lang="en-GB" sz="1400" dirty="0" smtClean="0"/>
              <a:t>the project.</a:t>
            </a:r>
            <a:endParaRPr lang="en-GB" sz="1400" dirty="0"/>
          </a:p>
        </p:txBody>
      </p:sp>
      <p:sp>
        <p:nvSpPr>
          <p:cNvPr id="17" name="Title 2"/>
          <p:cNvSpPr>
            <a:spLocks noGrp="1"/>
          </p:cNvSpPr>
          <p:nvPr>
            <p:ph type="title"/>
          </p:nvPr>
        </p:nvSpPr>
        <p:spPr>
          <a:xfrm>
            <a:off x="230832" y="116632"/>
            <a:ext cx="8733656" cy="648072"/>
          </a:xfrm>
        </p:spPr>
        <p:txBody>
          <a:bodyPr>
            <a:noAutofit/>
          </a:bodyPr>
          <a:lstStyle/>
          <a:p>
            <a:r>
              <a:rPr lang="en-GB" sz="2500" dirty="0" smtClean="0"/>
              <a:t>M1.1 </a:t>
            </a:r>
            <a:r>
              <a:rPr lang="en-GB" sz="2500" dirty="0"/>
              <a:t>– </a:t>
            </a:r>
            <a:r>
              <a:rPr lang="en-GB" sz="2500" dirty="0" smtClean="0"/>
              <a:t>Project Management </a:t>
            </a:r>
            <a:r>
              <a:rPr lang="en-GB" sz="2500" dirty="0"/>
              <a:t>– </a:t>
            </a:r>
            <a:r>
              <a:rPr lang="en-GB" sz="2500" dirty="0" smtClean="0"/>
              <a:t>Project Methodologies</a:t>
            </a:r>
            <a:endParaRPr lang="en-GB" sz="2500" dirty="0"/>
          </a:p>
        </p:txBody>
      </p:sp>
      <p:pic>
        <p:nvPicPr>
          <p:cNvPr id="5122" name="Picture 2"/>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24598" t="24305" r="25720" b="23958"/>
          <a:stretch/>
        </p:blipFill>
        <p:spPr bwMode="auto">
          <a:xfrm>
            <a:off x="6228184" y="4419287"/>
            <a:ext cx="2736304" cy="16020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23880316"/>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r>
              <a:rPr lang="en-GB" sz="1800" dirty="0"/>
              <a:t>Many projects fail to meet schedule expectations. </a:t>
            </a:r>
            <a:r>
              <a:rPr lang="en-GB" sz="1800" b="1" dirty="0"/>
              <a:t>Critical path method (CPM</a:t>
            </a:r>
            <a:r>
              <a:rPr lang="en-GB" sz="1800" b="1" dirty="0" smtClean="0"/>
              <a:t>)</a:t>
            </a:r>
            <a:r>
              <a:rPr lang="en-GB" sz="1800" dirty="0" smtClean="0"/>
              <a:t> is </a:t>
            </a:r>
            <a:r>
              <a:rPr lang="en-GB" sz="1800" dirty="0"/>
              <a:t>a network diagramming technique used to predict total </a:t>
            </a:r>
            <a:r>
              <a:rPr lang="en-GB" sz="1800" dirty="0" smtClean="0"/>
              <a:t>project duration</a:t>
            </a:r>
            <a:r>
              <a:rPr lang="en-GB" sz="1800" dirty="0"/>
              <a:t>. This </a:t>
            </a:r>
            <a:r>
              <a:rPr lang="en-GB" sz="1800" dirty="0" smtClean="0"/>
              <a:t>PM </a:t>
            </a:r>
            <a:r>
              <a:rPr lang="en-GB" sz="1800" dirty="0"/>
              <a:t>tool helps </a:t>
            </a:r>
            <a:r>
              <a:rPr lang="en-GB" sz="1800" dirty="0" smtClean="0"/>
              <a:t>a manager </a:t>
            </a:r>
            <a:r>
              <a:rPr lang="en-GB" sz="1800" dirty="0"/>
              <a:t>combat project schedule overruns. A critical </a:t>
            </a:r>
            <a:r>
              <a:rPr lang="en-GB" sz="1800" dirty="0" smtClean="0"/>
              <a:t>path for </a:t>
            </a:r>
            <a:r>
              <a:rPr lang="en-GB" sz="1800" dirty="0"/>
              <a:t>a project is the series of activities that determine the earliest time by which the </a:t>
            </a:r>
            <a:r>
              <a:rPr lang="en-GB" sz="1800" dirty="0" smtClean="0"/>
              <a:t>project can </a:t>
            </a:r>
            <a:r>
              <a:rPr lang="en-GB" sz="1800" dirty="0"/>
              <a:t>be completed. It is the longest path through the network diagram and has the </a:t>
            </a:r>
            <a:r>
              <a:rPr lang="en-GB" sz="1800" dirty="0" smtClean="0"/>
              <a:t>least amount </a:t>
            </a:r>
            <a:r>
              <a:rPr lang="en-GB" sz="1800" dirty="0"/>
              <a:t>of slack or </a:t>
            </a:r>
            <a:r>
              <a:rPr lang="en-GB" sz="1800" dirty="0" smtClean="0"/>
              <a:t>float.</a:t>
            </a:r>
          </a:p>
          <a:p>
            <a:r>
              <a:rPr lang="en-GB" sz="1800" dirty="0" smtClean="0"/>
              <a:t>Slack </a:t>
            </a:r>
            <a:r>
              <a:rPr lang="en-GB" sz="1800" dirty="0"/>
              <a:t>or float is the amount of time an activity may be </a:t>
            </a:r>
            <a:r>
              <a:rPr lang="en-GB" sz="1800" dirty="0" smtClean="0"/>
              <a:t>delayed without </a:t>
            </a:r>
            <a:r>
              <a:rPr lang="en-GB" sz="1800" dirty="0"/>
              <a:t>delaying a succeeding activity or the project finish date. </a:t>
            </a:r>
            <a:endParaRPr lang="en-GB" sz="1800" dirty="0" smtClean="0"/>
          </a:p>
          <a:p>
            <a:r>
              <a:rPr lang="en-GB" sz="1800" dirty="0" smtClean="0"/>
              <a:t>Normally</a:t>
            </a:r>
            <a:r>
              <a:rPr lang="en-GB" sz="1800" dirty="0"/>
              <a:t>, several </a:t>
            </a:r>
            <a:r>
              <a:rPr lang="en-GB" sz="1800" dirty="0" smtClean="0"/>
              <a:t>tasks are </a:t>
            </a:r>
            <a:r>
              <a:rPr lang="en-GB" sz="1800" dirty="0"/>
              <a:t>done in parallel on projects, and most projects have multiple paths through a </a:t>
            </a:r>
            <a:r>
              <a:rPr lang="en-GB" sz="1800" dirty="0" smtClean="0"/>
              <a:t>network diagram</a:t>
            </a:r>
            <a:r>
              <a:rPr lang="en-GB" sz="1800" dirty="0"/>
              <a:t>. The longest path or the path that contains the critical tasks is what drives </a:t>
            </a:r>
            <a:r>
              <a:rPr lang="en-GB" sz="1800" dirty="0" smtClean="0"/>
              <a:t>the completion </a:t>
            </a:r>
            <a:r>
              <a:rPr lang="en-GB" sz="1800" dirty="0"/>
              <a:t>date for the project. You are not finished with the project until you have </a:t>
            </a:r>
            <a:r>
              <a:rPr lang="en-GB" sz="1800" dirty="0" smtClean="0"/>
              <a:t>finished all </a:t>
            </a:r>
            <a:r>
              <a:rPr lang="en-GB" sz="1800" dirty="0"/>
              <a:t>the tasks</a:t>
            </a:r>
            <a:r>
              <a:rPr lang="en-GB" sz="1800" dirty="0" smtClean="0"/>
              <a:t>.</a:t>
            </a:r>
          </a:p>
          <a:p>
            <a:r>
              <a:rPr lang="en-GB" sz="1800" dirty="0"/>
              <a:t>Even though the </a:t>
            </a:r>
            <a:r>
              <a:rPr lang="en-GB" sz="1800" b="1" dirty="0"/>
              <a:t>critical path </a:t>
            </a:r>
            <a:r>
              <a:rPr lang="en-GB" sz="1800" dirty="0"/>
              <a:t>is the longest path, it represents the shortest time required to complete a project. If one or more activities on the critical path take longer than planned, the whole project schedule will slip unless the project manager takes corrective action</a:t>
            </a:r>
            <a:r>
              <a:rPr lang="en-GB" sz="1800" dirty="0" smtClean="0"/>
              <a:t>.</a:t>
            </a:r>
            <a:endParaRPr lang="en-GB" sz="1800" dirty="0"/>
          </a:p>
        </p:txBody>
      </p:sp>
      <p:sp>
        <p:nvSpPr>
          <p:cNvPr id="17" name="Title 2"/>
          <p:cNvSpPr>
            <a:spLocks noGrp="1"/>
          </p:cNvSpPr>
          <p:nvPr>
            <p:ph type="title"/>
          </p:nvPr>
        </p:nvSpPr>
        <p:spPr>
          <a:xfrm>
            <a:off x="230832" y="116632"/>
            <a:ext cx="8733656" cy="648072"/>
          </a:xfrm>
        </p:spPr>
        <p:txBody>
          <a:bodyPr>
            <a:noAutofit/>
          </a:bodyPr>
          <a:lstStyle/>
          <a:p>
            <a:r>
              <a:rPr lang="en-GB" sz="2500" dirty="0" smtClean="0"/>
              <a:t>M1.1 </a:t>
            </a:r>
            <a:r>
              <a:rPr lang="en-GB" sz="2500" dirty="0"/>
              <a:t>– </a:t>
            </a:r>
            <a:r>
              <a:rPr lang="en-GB" sz="2500" dirty="0" smtClean="0"/>
              <a:t>Project Management </a:t>
            </a:r>
            <a:r>
              <a:rPr lang="en-GB" sz="2500" dirty="0"/>
              <a:t>– </a:t>
            </a:r>
            <a:r>
              <a:rPr lang="en-GB" sz="2500" dirty="0" smtClean="0"/>
              <a:t>Project Methodologies</a:t>
            </a:r>
            <a:endParaRPr lang="en-GB" sz="2500" dirty="0"/>
          </a:p>
        </p:txBody>
      </p:sp>
    </p:spTree>
    <p:extLst>
      <p:ext uri="{BB962C8B-B14F-4D97-AF65-F5344CB8AC3E}">
        <p14:creationId xmlns:p14="http://schemas.microsoft.com/office/powerpoint/2010/main" val="290588784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5112568" cy="5472609"/>
          </a:xfrm>
        </p:spPr>
        <p:txBody>
          <a:bodyPr>
            <a:noAutofit/>
          </a:bodyPr>
          <a:lstStyle/>
          <a:p>
            <a:r>
              <a:rPr lang="en-GB" sz="1450" dirty="0" smtClean="0"/>
              <a:t>Project </a:t>
            </a:r>
            <a:r>
              <a:rPr lang="en-GB" sz="1450" dirty="0"/>
              <a:t>teams can be creative in managing the critical path. For example, Joan </a:t>
            </a:r>
            <a:r>
              <a:rPr lang="en-GB" sz="1450" dirty="0" smtClean="0"/>
              <a:t>Knutson, a </a:t>
            </a:r>
            <a:r>
              <a:rPr lang="en-GB" sz="1450" dirty="0"/>
              <a:t>well-known author and speaker in the project management field, often </a:t>
            </a:r>
            <a:r>
              <a:rPr lang="en-GB" sz="1450" dirty="0" smtClean="0"/>
              <a:t>describes how </a:t>
            </a:r>
            <a:r>
              <a:rPr lang="en-GB" sz="1450" dirty="0"/>
              <a:t>a gorilla helped Apple Inc. complete a project on time. Team members worked in </a:t>
            </a:r>
            <a:r>
              <a:rPr lang="en-GB" sz="1450" dirty="0" smtClean="0"/>
              <a:t>an area </a:t>
            </a:r>
            <a:r>
              <a:rPr lang="en-GB" sz="1450" dirty="0"/>
              <a:t>with cubicles, and whoever was in charge of the current task on the critical path </a:t>
            </a:r>
            <a:r>
              <a:rPr lang="en-GB" sz="1450" dirty="0" smtClean="0"/>
              <a:t>had a </a:t>
            </a:r>
            <a:r>
              <a:rPr lang="en-GB" sz="1450" dirty="0"/>
              <a:t>stuffed gorilla on top of his or her cubicle. Everyone knew that person was under </a:t>
            </a:r>
            <a:r>
              <a:rPr lang="en-GB" sz="1450" dirty="0" smtClean="0"/>
              <a:t>the most </a:t>
            </a:r>
            <a:r>
              <a:rPr lang="en-GB" sz="1450" dirty="0"/>
              <a:t>time pressure and did not need distractions. When a critical task was completed, </a:t>
            </a:r>
            <a:r>
              <a:rPr lang="en-GB" sz="1450" dirty="0" smtClean="0"/>
              <a:t>the person </a:t>
            </a:r>
            <a:r>
              <a:rPr lang="en-GB" sz="1450" dirty="0"/>
              <a:t>in charge of the next critical task received the gorilla</a:t>
            </a:r>
            <a:r>
              <a:rPr lang="en-GB" sz="1450" dirty="0" smtClean="0"/>
              <a:t>.</a:t>
            </a:r>
          </a:p>
          <a:p>
            <a:r>
              <a:rPr lang="en-GB" sz="1450" dirty="0" smtClean="0"/>
              <a:t>Alternatively the client may wish to use their own methodologies, mixing others, reducing the amount of stages, adding levels, of subcontracting the development stage.</a:t>
            </a:r>
          </a:p>
          <a:p>
            <a:pPr marL="109728" indent="0">
              <a:buNone/>
            </a:pPr>
            <a:r>
              <a:rPr lang="en-GB" sz="1450" b="1" dirty="0" smtClean="0"/>
              <a:t>M1.1 - Task 29 </a:t>
            </a:r>
            <a:r>
              <a:rPr lang="en-GB" sz="1450" dirty="0" smtClean="0"/>
              <a:t>– Produce a report that describes and compares three Project Management Methodologies that are used within Business Planning. </a:t>
            </a:r>
          </a:p>
          <a:p>
            <a:pPr marL="109728" indent="0">
              <a:buNone/>
            </a:pPr>
            <a:r>
              <a:rPr lang="en-GB" sz="1450" b="1" dirty="0" smtClean="0"/>
              <a:t>M1.2 – Task 30 </a:t>
            </a:r>
            <a:r>
              <a:rPr lang="en-GB" sz="1450" dirty="0" smtClean="0"/>
              <a:t>– Research and </a:t>
            </a:r>
            <a:r>
              <a:rPr lang="en-GB" sz="1450" dirty="0"/>
              <a:t>d</a:t>
            </a:r>
            <a:r>
              <a:rPr lang="en-GB" sz="1450" dirty="0" smtClean="0"/>
              <a:t>escribe the range of advantages and disadvantages of these methodologies.</a:t>
            </a:r>
          </a:p>
        </p:txBody>
      </p:sp>
      <p:sp>
        <p:nvSpPr>
          <p:cNvPr id="17" name="Title 2"/>
          <p:cNvSpPr>
            <a:spLocks noGrp="1"/>
          </p:cNvSpPr>
          <p:nvPr>
            <p:ph type="title"/>
          </p:nvPr>
        </p:nvSpPr>
        <p:spPr>
          <a:xfrm>
            <a:off x="230832" y="116632"/>
            <a:ext cx="8733656" cy="648072"/>
          </a:xfrm>
        </p:spPr>
        <p:txBody>
          <a:bodyPr>
            <a:noAutofit/>
          </a:bodyPr>
          <a:lstStyle/>
          <a:p>
            <a:r>
              <a:rPr lang="en-GB" sz="2500" dirty="0" smtClean="0"/>
              <a:t>M1.1 </a:t>
            </a:r>
            <a:r>
              <a:rPr lang="en-GB" sz="2500" dirty="0"/>
              <a:t>– </a:t>
            </a:r>
            <a:r>
              <a:rPr lang="en-GB" sz="2500" dirty="0" smtClean="0"/>
              <a:t>Project Management </a:t>
            </a:r>
            <a:r>
              <a:rPr lang="en-GB" sz="2500" dirty="0"/>
              <a:t>– </a:t>
            </a:r>
            <a:r>
              <a:rPr lang="en-GB" sz="2500" dirty="0" smtClean="0"/>
              <a:t>Project Methodologies</a:t>
            </a:r>
            <a:endParaRPr lang="en-GB" sz="2500" dirty="0"/>
          </a:p>
        </p:txBody>
      </p:sp>
      <p:pic>
        <p:nvPicPr>
          <p:cNvPr id="614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40315" t="19965" r="19570" b="33160"/>
          <a:stretch/>
        </p:blipFill>
        <p:spPr bwMode="auto">
          <a:xfrm>
            <a:off x="5497478" y="836712"/>
            <a:ext cx="3539018" cy="232505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6148" name="Picture 4" descr="http://t3.gstatic.com/images?q=tbn:ANd9GcTx6W0NjIKCFo5rqE0NV3gtG27Cny1EdMyL44JTUlX_tA83aDkb">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497478" y="3284984"/>
            <a:ext cx="3512929" cy="21442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6688150"/>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4763" indent="0">
              <a:buNone/>
            </a:pPr>
            <a:r>
              <a:rPr lang="en-GB" sz="1440" b="1" dirty="0"/>
              <a:t>P1.1 – Task 1 </a:t>
            </a:r>
            <a:r>
              <a:rPr lang="en-GB" sz="1440" dirty="0"/>
              <a:t>– Explain the importance of defining the Goal and the Analysing the Problem for a project in order to meet the success criterion.</a:t>
            </a:r>
          </a:p>
          <a:p>
            <a:pPr marL="4763" indent="0">
              <a:buNone/>
            </a:pPr>
            <a:r>
              <a:rPr lang="en-GB" sz="1440" b="1" dirty="0"/>
              <a:t>P1.2 – Task 2 </a:t>
            </a:r>
            <a:r>
              <a:rPr lang="en-GB" sz="1440" dirty="0"/>
              <a:t>– Explain the importance of System Investigating and a Feasibility Study for a project in order to meet the success criterion.</a:t>
            </a:r>
          </a:p>
          <a:p>
            <a:pPr marL="4763" indent="0">
              <a:buNone/>
            </a:pPr>
            <a:r>
              <a:rPr lang="en-GB" sz="1440" b="1" dirty="0"/>
              <a:t>P1.3 – Task 3 </a:t>
            </a:r>
            <a:r>
              <a:rPr lang="en-GB" sz="1440" dirty="0"/>
              <a:t>– Explain the importance of preparing a convincing Project Proposal for a project in order to meet the success criterion.</a:t>
            </a:r>
          </a:p>
          <a:p>
            <a:pPr marL="4763" indent="0">
              <a:buNone/>
            </a:pPr>
            <a:r>
              <a:rPr lang="en-GB" sz="1440" b="1" dirty="0"/>
              <a:t>P1.4  – Task 4 </a:t>
            </a:r>
            <a:r>
              <a:rPr lang="en-GB" sz="1440" dirty="0"/>
              <a:t>– Explain the importance of setting SMART objectives to produce possible solutions and how these objectives can have an impact on the success of a project.</a:t>
            </a:r>
          </a:p>
          <a:p>
            <a:pPr marL="4763" indent="0">
              <a:buNone/>
            </a:pPr>
            <a:r>
              <a:rPr lang="en-GB" sz="1440" b="1" dirty="0"/>
              <a:t>P1.5 – Task 5 </a:t>
            </a:r>
            <a:r>
              <a:rPr lang="en-GB" sz="1440" dirty="0"/>
              <a:t>– Explain the importance of pre-designing Aspects of a system and how a good system plan can have an impact on the success of a project production.</a:t>
            </a:r>
          </a:p>
          <a:p>
            <a:pPr marL="4763" indent="0">
              <a:buNone/>
            </a:pPr>
            <a:r>
              <a:rPr lang="en-GB" sz="1440" b="1" dirty="0"/>
              <a:t>P1.6 – Task 6 </a:t>
            </a:r>
            <a:r>
              <a:rPr lang="en-GB" sz="1440" dirty="0"/>
              <a:t>– Explain the importance of setting specific Team Roles in terms of Authority, Responsibility and Accountability and how this can have an impact on the success of a project.</a:t>
            </a:r>
          </a:p>
          <a:p>
            <a:pPr marL="4763" indent="0">
              <a:buNone/>
            </a:pPr>
            <a:r>
              <a:rPr lang="en-GB" sz="1440" b="1" dirty="0"/>
              <a:t>P1.7 – Task 7 </a:t>
            </a:r>
            <a:r>
              <a:rPr lang="en-GB" sz="1440" dirty="0"/>
              <a:t>– Explain the importance of setting specific Scheduling Targets in terms of Event, Activity and Span Time and how this can have an impact on the success of a project.</a:t>
            </a:r>
          </a:p>
          <a:p>
            <a:pPr marL="4763" indent="0">
              <a:buNone/>
            </a:pPr>
            <a:r>
              <a:rPr lang="en-GB" sz="1440" b="1" dirty="0"/>
              <a:t>P1.8 – Task 8 </a:t>
            </a:r>
            <a:r>
              <a:rPr lang="en-GB" sz="1440" dirty="0"/>
              <a:t>– With the use of specific tables, explain the importance of setting specific Finding Targets and how this can have an impact on the success of a project.</a:t>
            </a:r>
          </a:p>
          <a:p>
            <a:pPr marL="4763" indent="0">
              <a:buNone/>
            </a:pPr>
            <a:r>
              <a:rPr lang="en-GB" sz="1440" b="1" dirty="0"/>
              <a:t>P1.9 – Task 9 </a:t>
            </a:r>
            <a:r>
              <a:rPr lang="en-GB" sz="1440" dirty="0"/>
              <a:t>– Explain the importance of organising User Documentation and the need for precision and quality in terms of addressing user issues.</a:t>
            </a:r>
          </a:p>
          <a:p>
            <a:pPr marL="4763" indent="0">
              <a:buNone/>
            </a:pPr>
            <a:r>
              <a:rPr lang="en-GB" sz="1440" b="1" dirty="0"/>
              <a:t>P1.10 – Task 10 </a:t>
            </a:r>
            <a:r>
              <a:rPr lang="en-GB" sz="1440" dirty="0"/>
              <a:t>– Explain the importance of Testing and Maintenance, discuss different methods available and explain with examples how these can have an impact on the success of a project.</a:t>
            </a:r>
            <a:endParaRPr lang="en-GB" sz="1440" dirty="0" smtClean="0"/>
          </a:p>
        </p:txBody>
      </p:sp>
      <p:sp>
        <p:nvSpPr>
          <p:cNvPr id="17" name="Title 2"/>
          <p:cNvSpPr>
            <a:spLocks noGrp="1"/>
          </p:cNvSpPr>
          <p:nvPr>
            <p:ph type="title"/>
          </p:nvPr>
        </p:nvSpPr>
        <p:spPr>
          <a:xfrm>
            <a:off x="230832" y="116632"/>
            <a:ext cx="8733656" cy="648072"/>
          </a:xfrm>
        </p:spPr>
        <p:txBody>
          <a:bodyPr>
            <a:noAutofit/>
          </a:bodyPr>
          <a:lstStyle/>
          <a:p>
            <a:r>
              <a:rPr lang="en-GB" dirty="0"/>
              <a:t>Assessment Task List – Part 3</a:t>
            </a:r>
            <a:endParaRPr lang="en-GB" sz="36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712968" cy="5472609"/>
          </a:xfrm>
        </p:spPr>
        <p:txBody>
          <a:bodyPr>
            <a:noAutofit/>
          </a:bodyPr>
          <a:lstStyle/>
          <a:p>
            <a:pPr marL="0" indent="0">
              <a:buNone/>
            </a:pPr>
            <a:r>
              <a:rPr lang="en-GB" sz="1400" b="1" dirty="0"/>
              <a:t>P1.11 – Task 11 </a:t>
            </a:r>
            <a:r>
              <a:rPr lang="en-GB" sz="1400" dirty="0"/>
              <a:t>– Explain the importance of Training and Launching and how the quality and timing of these can have an impact on the success of a project.</a:t>
            </a:r>
          </a:p>
          <a:p>
            <a:pPr marL="0" indent="0">
              <a:buNone/>
            </a:pPr>
            <a:r>
              <a:rPr lang="en-GB" sz="1400" b="1" dirty="0"/>
              <a:t>P1.12 – Task 12 </a:t>
            </a:r>
            <a:r>
              <a:rPr lang="en-GB" sz="1400" dirty="0"/>
              <a:t>– Explain the importance of Feedback and Project Reviewing and how assessing the failures and successes of a project can have an impact on the success of a future project.</a:t>
            </a:r>
          </a:p>
          <a:p>
            <a:pPr marL="0" indent="0">
              <a:buNone/>
            </a:pPr>
            <a:r>
              <a:rPr lang="en-GB" sz="1400" b="1" dirty="0"/>
              <a:t>P2.1 – Task 13 </a:t>
            </a:r>
            <a:r>
              <a:rPr lang="en-GB" sz="1400" dirty="0"/>
              <a:t>– Explain with examples the importance of using Current, Prior and Researched information for project management and how this can have an impact on the success of a project.</a:t>
            </a:r>
          </a:p>
          <a:p>
            <a:pPr marL="0" indent="0">
              <a:buNone/>
            </a:pPr>
            <a:r>
              <a:rPr lang="en-GB" sz="1400" b="1" dirty="0"/>
              <a:t>P2.2 – Task 14 </a:t>
            </a:r>
            <a:r>
              <a:rPr lang="en-GB" sz="1400" dirty="0"/>
              <a:t>– Explain the importance of organising Personnel in terms of Work Activity, Considered History and Work Effort and how this can have an impact on the success of a project.</a:t>
            </a:r>
          </a:p>
          <a:p>
            <a:pPr marL="0" indent="0">
              <a:buNone/>
            </a:pPr>
            <a:r>
              <a:rPr lang="en-GB" sz="1400" b="1" dirty="0"/>
              <a:t>P2.3 – Task 15 </a:t>
            </a:r>
            <a:r>
              <a:rPr lang="en-GB" sz="1400" dirty="0"/>
              <a:t>– Explain with examples the importance of planning for specific Resources spends in terms of Direct and Indirect costs and how this can have an impact on the success of a project.</a:t>
            </a:r>
          </a:p>
          <a:p>
            <a:pPr marL="0" indent="0">
              <a:buNone/>
            </a:pPr>
            <a:r>
              <a:rPr lang="en-GB" sz="1400" b="1" dirty="0"/>
              <a:t>P2.4 – Task 16 </a:t>
            </a:r>
            <a:r>
              <a:rPr lang="en-GB" sz="1400" dirty="0"/>
              <a:t>– Explain with examples the importance of planning for specific Resources spends in terms of Equipment and Software costs and how this can have an impact on the success of a project.</a:t>
            </a:r>
          </a:p>
          <a:p>
            <a:pPr marL="0" indent="0">
              <a:buNone/>
            </a:pPr>
            <a:r>
              <a:rPr lang="en-GB" sz="1400" b="1" dirty="0"/>
              <a:t>P2.5 – Task 17 – </a:t>
            </a:r>
            <a:r>
              <a:rPr lang="en-GB" sz="1400" dirty="0"/>
              <a:t>Explain with examples the importance of Project Management Software and how this can have an impact on the success of a project.</a:t>
            </a:r>
          </a:p>
          <a:p>
            <a:pPr marL="0" indent="0">
              <a:buNone/>
            </a:pPr>
            <a:r>
              <a:rPr lang="en-GB" sz="1400" b="1" dirty="0"/>
              <a:t>P3.1 – Task 18 </a:t>
            </a:r>
            <a:r>
              <a:rPr lang="en-GB" sz="1400" dirty="0"/>
              <a:t>– Explain the importance of Preparing Risk Analysis information in terms of Risk, Category and Probability and explain how this can have an impact on the success of a project</a:t>
            </a:r>
          </a:p>
          <a:p>
            <a:pPr marL="0" indent="0">
              <a:buNone/>
            </a:pPr>
            <a:r>
              <a:rPr lang="en-GB" sz="1400" b="1" dirty="0"/>
              <a:t>P3.2 – Task 19 </a:t>
            </a:r>
            <a:r>
              <a:rPr lang="en-GB" sz="1400" dirty="0"/>
              <a:t>– Explain with examples the importance of management  leadership and Communication between client and project manager and how failing on this issue can have an impact on the success of a project.</a:t>
            </a:r>
          </a:p>
          <a:p>
            <a:pPr marL="0" indent="0">
              <a:buNone/>
            </a:pPr>
            <a:r>
              <a:rPr lang="en-GB" sz="1400" b="1" dirty="0"/>
              <a:t>M2.1 – Task 20 – </a:t>
            </a:r>
            <a:r>
              <a:rPr lang="en-GB" sz="1400" dirty="0"/>
              <a:t>Using your chosen project, explain the impact Lack of Leadership and Poor Communication would have on a project.</a:t>
            </a:r>
          </a:p>
          <a:p>
            <a:pPr marL="0" indent="0">
              <a:buNone/>
            </a:pPr>
            <a:endParaRPr lang="en-GB" sz="1400" dirty="0" smtClean="0"/>
          </a:p>
        </p:txBody>
      </p:sp>
      <p:sp>
        <p:nvSpPr>
          <p:cNvPr id="17" name="Title 2"/>
          <p:cNvSpPr>
            <a:spLocks noGrp="1"/>
          </p:cNvSpPr>
          <p:nvPr>
            <p:ph type="title"/>
          </p:nvPr>
        </p:nvSpPr>
        <p:spPr>
          <a:xfrm>
            <a:off x="230832" y="116632"/>
            <a:ext cx="8733656" cy="648072"/>
          </a:xfrm>
        </p:spPr>
        <p:txBody>
          <a:bodyPr>
            <a:noAutofit/>
          </a:bodyPr>
          <a:lstStyle/>
          <a:p>
            <a:r>
              <a:rPr lang="en-GB" dirty="0"/>
              <a:t>Assessment Task List – Part </a:t>
            </a:r>
            <a:r>
              <a:rPr lang="en-GB" dirty="0" smtClean="0"/>
              <a:t>2</a:t>
            </a:r>
            <a:endParaRPr lang="en-GB" sz="3600" dirty="0"/>
          </a:p>
        </p:txBody>
      </p:sp>
    </p:spTree>
    <p:extLst>
      <p:ext uri="{BB962C8B-B14F-4D97-AF65-F5344CB8AC3E}">
        <p14:creationId xmlns:p14="http://schemas.microsoft.com/office/powerpoint/2010/main" val="171384164"/>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980728"/>
            <a:ext cx="8784976" cy="5400600"/>
          </a:xfrm>
        </p:spPr>
        <p:txBody>
          <a:bodyPr>
            <a:noAutofit/>
          </a:bodyPr>
          <a:lstStyle/>
          <a:p>
            <a:pPr marL="109728" indent="0">
              <a:buNone/>
            </a:pPr>
            <a:r>
              <a:rPr lang="en-GB" sz="1600" b="1" dirty="0"/>
              <a:t>P3.3 – Task 21 – </a:t>
            </a:r>
            <a:r>
              <a:rPr lang="en-GB" sz="1600" dirty="0"/>
              <a:t>Explain with examples how external factors including conflict with the client can have an impact on the success of a project.</a:t>
            </a:r>
          </a:p>
          <a:p>
            <a:pPr marL="109728" indent="0">
              <a:buNone/>
            </a:pPr>
            <a:r>
              <a:rPr lang="en-GB" sz="1600" b="1" dirty="0"/>
              <a:t>M2.2 – Task 22 – </a:t>
            </a:r>
            <a:r>
              <a:rPr lang="en-GB" sz="1600" dirty="0"/>
              <a:t>Using your chosen project, explain the impact External Factors and Conflicts would have on a project.</a:t>
            </a:r>
          </a:p>
          <a:p>
            <a:pPr marL="109728" indent="0">
              <a:buNone/>
            </a:pPr>
            <a:r>
              <a:rPr lang="en-GB" sz="1600" b="1" dirty="0"/>
              <a:t>P3.4 – Task 23 – </a:t>
            </a:r>
            <a:r>
              <a:rPr lang="en-GB" sz="1600" dirty="0"/>
              <a:t>Explain with examples how Poor testing and Finished Quality of Product can have an impact on the success of a project.</a:t>
            </a:r>
          </a:p>
          <a:p>
            <a:pPr marL="109728" indent="0">
              <a:buNone/>
            </a:pPr>
            <a:r>
              <a:rPr lang="en-GB" sz="1600" b="1" dirty="0"/>
              <a:t>M2.3 – Task 24 – </a:t>
            </a:r>
            <a:r>
              <a:rPr lang="en-GB" sz="1600" dirty="0"/>
              <a:t>Using your chosen project, explain the impact Poor testing and Quality of the Finished Product would have on a project.</a:t>
            </a:r>
          </a:p>
          <a:p>
            <a:pPr marL="109728" indent="0">
              <a:buNone/>
            </a:pPr>
            <a:r>
              <a:rPr lang="en-GB" sz="1600" b="1" dirty="0"/>
              <a:t>P3.5 – Task 25 – </a:t>
            </a:r>
            <a:r>
              <a:rPr lang="en-GB" sz="1600" dirty="0"/>
              <a:t>Explain with examples how Unrealistic Timescales and Poor Progress Tracking can have an impact on the success of a project.</a:t>
            </a:r>
          </a:p>
          <a:p>
            <a:pPr marL="109728" indent="0">
              <a:buNone/>
            </a:pPr>
            <a:r>
              <a:rPr lang="en-GB" sz="1600" b="1" dirty="0"/>
              <a:t>M2.4 – Task 26 – </a:t>
            </a:r>
            <a:r>
              <a:rPr lang="en-GB" sz="1600" dirty="0"/>
              <a:t>Using your chosen project, explain the impact Unrealistic Timescales and Poor Progress Tracking would have on a project.</a:t>
            </a:r>
          </a:p>
          <a:p>
            <a:pPr marL="109728" indent="0">
              <a:buNone/>
            </a:pPr>
            <a:r>
              <a:rPr lang="en-GB" sz="1600" b="1" dirty="0"/>
              <a:t>P3.6 – Task 27 – </a:t>
            </a:r>
            <a:r>
              <a:rPr lang="en-GB" sz="1600" dirty="0"/>
              <a:t>Explain with examples how not following Internal Guidelines and being aware of Legislation can have an impact on the success of a project.</a:t>
            </a:r>
          </a:p>
          <a:p>
            <a:pPr marL="109728" indent="0">
              <a:buNone/>
            </a:pPr>
            <a:r>
              <a:rPr lang="en-GB" sz="1600" b="1" dirty="0"/>
              <a:t>M2.4 – Task 28 – </a:t>
            </a:r>
            <a:r>
              <a:rPr lang="en-GB" sz="1600" dirty="0"/>
              <a:t>Using your chosen project, explain the impact Internal Guidelines and Awareness of Legislation would have on a project.</a:t>
            </a:r>
          </a:p>
          <a:p>
            <a:pPr marL="109728" indent="0">
              <a:buNone/>
            </a:pPr>
            <a:r>
              <a:rPr lang="en-GB" sz="1600" b="1" dirty="0"/>
              <a:t>M1.1 - Task 29 </a:t>
            </a:r>
            <a:r>
              <a:rPr lang="en-GB" sz="1600" dirty="0"/>
              <a:t>– Produce a report that describes and compares three Project Management Methodologies that are used within Business Planning. </a:t>
            </a:r>
          </a:p>
          <a:p>
            <a:pPr marL="109728" indent="0">
              <a:buNone/>
            </a:pPr>
            <a:r>
              <a:rPr lang="en-GB" sz="1600" b="1" dirty="0"/>
              <a:t>M1.2 – Task 30 </a:t>
            </a:r>
            <a:r>
              <a:rPr lang="en-GB" sz="1600" dirty="0"/>
              <a:t>– Research and describe the range of advantages and disadvantages of these methodologies</a:t>
            </a:r>
          </a:p>
        </p:txBody>
      </p:sp>
      <p:sp>
        <p:nvSpPr>
          <p:cNvPr id="3" name="Title 2"/>
          <p:cNvSpPr>
            <a:spLocks noGrp="1"/>
          </p:cNvSpPr>
          <p:nvPr>
            <p:ph type="title"/>
          </p:nvPr>
        </p:nvSpPr>
        <p:spPr>
          <a:xfrm>
            <a:off x="179512" y="188640"/>
            <a:ext cx="8640960" cy="706090"/>
          </a:xfrm>
        </p:spPr>
        <p:txBody>
          <a:bodyPr>
            <a:normAutofit/>
          </a:bodyPr>
          <a:lstStyle/>
          <a:p>
            <a:r>
              <a:rPr lang="en-GB" dirty="0" smtClean="0"/>
              <a:t>Assessment Task List – Part 3</a:t>
            </a:r>
            <a:endParaRPr lang="en-GB"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568952" cy="1143000"/>
          </a:xfrm>
        </p:spPr>
        <p:txBody>
          <a:bodyPr/>
          <a:lstStyle/>
          <a:p>
            <a:r>
              <a:rPr lang="en-GB" dirty="0" smtClean="0"/>
              <a:t>Project Management Cycle</a:t>
            </a:r>
            <a:endParaRPr lang="en-GB" dirty="0"/>
          </a:p>
        </p:txBody>
      </p:sp>
      <p:pic>
        <p:nvPicPr>
          <p:cNvPr id="1026" name="Picture 2"/>
          <p:cNvPicPr>
            <a:picLocks noGrp="1" noChangeAspect="1" noChangeArrowheads="1"/>
          </p:cNvPicPr>
          <p:nvPr>
            <p:ph idx="1"/>
          </p:nvPr>
        </p:nvPicPr>
        <p:blipFill>
          <a:blip r:embed="rId2" cstate="print"/>
          <a:srcRect l="36110" t="30669" r="12136" b="24861"/>
          <a:stretch>
            <a:fillRect/>
          </a:stretch>
        </p:blipFill>
        <p:spPr bwMode="auto">
          <a:xfrm>
            <a:off x="395536" y="1772816"/>
            <a:ext cx="8313200" cy="4464496"/>
          </a:xfrm>
          <a:prstGeom prst="rect">
            <a:avLst/>
          </a:prstGeom>
          <a:noFill/>
          <a:ln w="9525">
            <a:noFill/>
            <a:miter lim="800000"/>
            <a:headEnd/>
            <a:tailEnd/>
          </a:ln>
        </p:spPr>
      </p:pic>
    </p:spTree>
    <p:extLst>
      <p:ext uri="{BB962C8B-B14F-4D97-AF65-F5344CB8AC3E}">
        <p14:creationId xmlns:p14="http://schemas.microsoft.com/office/powerpoint/2010/main" val="363348102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1520" y="116632"/>
            <a:ext cx="8568952" cy="720080"/>
          </a:xfrm>
        </p:spPr>
        <p:txBody>
          <a:bodyPr>
            <a:normAutofit fontScale="90000"/>
          </a:bodyPr>
          <a:lstStyle/>
          <a:p>
            <a:r>
              <a:rPr lang="en-GB" sz="2600" dirty="0" smtClean="0"/>
              <a:t>P1.1 </a:t>
            </a:r>
            <a:r>
              <a:rPr lang="en-GB" sz="2600" dirty="0"/>
              <a:t>– Life </a:t>
            </a:r>
            <a:r>
              <a:rPr lang="en-GB" sz="2600" dirty="0" smtClean="0"/>
              <a:t>Cycle </a:t>
            </a:r>
            <a:r>
              <a:rPr lang="en-GB" sz="2600" dirty="0"/>
              <a:t>– Analysis </a:t>
            </a:r>
            <a:r>
              <a:rPr lang="en-GB" sz="2600" dirty="0" smtClean="0"/>
              <a:t>Phase – Defining the Goal </a:t>
            </a:r>
            <a:endParaRPr lang="en-GB" sz="2600" dirty="0"/>
          </a:p>
        </p:txBody>
      </p:sp>
      <p:sp>
        <p:nvSpPr>
          <p:cNvPr id="3" name="Content Placeholder 2"/>
          <p:cNvSpPr>
            <a:spLocks noGrp="1"/>
          </p:cNvSpPr>
          <p:nvPr>
            <p:ph idx="1"/>
          </p:nvPr>
        </p:nvSpPr>
        <p:spPr>
          <a:xfrm>
            <a:off x="251520" y="836712"/>
            <a:ext cx="8568952" cy="5487888"/>
          </a:xfrm>
        </p:spPr>
        <p:txBody>
          <a:bodyPr>
            <a:normAutofit fontScale="70000" lnSpcReduction="20000"/>
          </a:bodyPr>
          <a:lstStyle/>
          <a:p>
            <a:r>
              <a:rPr lang="en-GB" dirty="0" smtClean="0"/>
              <a:t>The first stage of organising and managing an event is defining the goal with the client and venue organiser, clarifying the need for a project scope. The goal can be large or small but needs definition, goals, a point at which it can be defined as started or finished, e.g. maybe your boss thinks of a new market to explore; or maybe you think of a way to refine your organization’s procurement process.</a:t>
            </a:r>
          </a:p>
          <a:p>
            <a:r>
              <a:rPr lang="en-GB" dirty="0" smtClean="0"/>
              <a:t>Sometimes the initiating process is informal. For a small project, it may consist of just a discussion and a verbal agreement. In other instances, especially for larger projects, a project requires a formal review and decision by your boss and/or other members of your organisation’s senior management team.</a:t>
            </a:r>
          </a:p>
          <a:p>
            <a:r>
              <a:rPr lang="en-GB" b="1" dirty="0" smtClean="0"/>
              <a:t>Scope – </a:t>
            </a:r>
            <a:r>
              <a:rPr lang="en-GB" dirty="0" smtClean="0"/>
              <a:t>Defining the value for which a project has a success or failure</a:t>
            </a:r>
            <a:endParaRPr lang="en-GB" b="1" dirty="0" smtClean="0"/>
          </a:p>
          <a:p>
            <a:r>
              <a:rPr lang="en-GB" b="1" dirty="0" smtClean="0"/>
              <a:t>Information - </a:t>
            </a:r>
            <a:r>
              <a:rPr lang="en-GB" dirty="0" smtClean="0"/>
              <a:t>The need for Accuracy, timely, and complete data for the planning, performance monitoring, and final assessment of the project</a:t>
            </a:r>
          </a:p>
          <a:p>
            <a:r>
              <a:rPr lang="en-GB" b="1" dirty="0" smtClean="0"/>
              <a:t>Communication: </a:t>
            </a:r>
            <a:r>
              <a:rPr lang="en-GB" dirty="0" smtClean="0"/>
              <a:t>Clear, open, and timely sharing of information with appropriate individuals and groups throughout the project’s duration</a:t>
            </a:r>
          </a:p>
          <a:p>
            <a:r>
              <a:rPr lang="en-GB" b="1" dirty="0" smtClean="0"/>
              <a:t>Commitment: </a:t>
            </a:r>
            <a:r>
              <a:rPr lang="en-GB" dirty="0" smtClean="0"/>
              <a:t>Team members’ personal promises to produce the agreed-upon results on time and within budget</a:t>
            </a:r>
          </a:p>
        </p:txBody>
      </p:sp>
    </p:spTree>
    <p:extLst>
      <p:ext uri="{BB962C8B-B14F-4D97-AF65-F5344CB8AC3E}">
        <p14:creationId xmlns:p14="http://schemas.microsoft.com/office/powerpoint/2010/main" val="12480278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568952" cy="5487888"/>
          </a:xfrm>
        </p:spPr>
        <p:txBody>
          <a:bodyPr>
            <a:noAutofit/>
          </a:bodyPr>
          <a:lstStyle/>
          <a:p>
            <a:pPr marL="263525" indent="-263525"/>
            <a:r>
              <a:rPr lang="en-GB" sz="1500" dirty="0" smtClean="0">
                <a:latin typeface="Arial" pitchFamily="34" charset="0"/>
                <a:cs typeface="Arial" pitchFamily="34" charset="0"/>
              </a:rPr>
              <a:t>For small projects, this entire life cycle can take a few days. For larger projects, it can take many years! In fact, to allow for greater focus on key aspects and to make it easier to monitor and control the work, project managers often subdivide larger projects into separate phases, each of which is treated as a mini project and passes through these four life cycle stages. No matter how simple or complex the project is, however, these four stages are the same.</a:t>
            </a:r>
          </a:p>
          <a:p>
            <a:pPr marL="263525" indent="-263525"/>
            <a:r>
              <a:rPr lang="en-GB" sz="1500" dirty="0" smtClean="0">
                <a:latin typeface="Arial" pitchFamily="34" charset="0"/>
                <a:cs typeface="Arial" pitchFamily="34" charset="0"/>
              </a:rPr>
              <a:t>In a perfect world, you complete one stage of your project before you move on to the next one; and after you complete a stage, you never return to it again. But the world isn’t perfect, and project success often requires a flexible approach that responds to real situations that you may face, such as the following:</a:t>
            </a:r>
          </a:p>
          <a:p>
            <a:pPr marL="263525" indent="-263525"/>
            <a:r>
              <a:rPr lang="en-GB" sz="1500" b="1" dirty="0" smtClean="0">
                <a:latin typeface="Arial" pitchFamily="34" charset="0"/>
                <a:cs typeface="Arial" pitchFamily="34" charset="0"/>
              </a:rPr>
              <a:t>You may have to work on two (or more) project stages at the same time to meet tight deadlines. Working on the next stage before you </a:t>
            </a:r>
            <a:r>
              <a:rPr lang="en-GB" sz="1500" dirty="0" smtClean="0">
                <a:latin typeface="Arial" pitchFamily="34" charset="0"/>
                <a:cs typeface="Arial" pitchFamily="34" charset="0"/>
              </a:rPr>
              <a:t>complete the current one increases the risk that you may have to redo tasks, which may cause you to miss deadlines and spend more resources than you originally planned. If you choose this strategy, be sure people understand the potential risks and costs associated with it</a:t>
            </a:r>
          </a:p>
          <a:p>
            <a:pPr marL="263525" indent="-263525"/>
            <a:r>
              <a:rPr lang="en-GB" sz="1500" b="1" dirty="0" smtClean="0">
                <a:latin typeface="Arial" pitchFamily="34" charset="0"/>
                <a:cs typeface="Arial" pitchFamily="34" charset="0"/>
              </a:rPr>
              <a:t>Sometimes you learn by doing. Despite doing your best to assess feasibility </a:t>
            </a:r>
            <a:r>
              <a:rPr lang="en-GB" sz="1500" dirty="0" smtClean="0">
                <a:latin typeface="Arial" pitchFamily="34" charset="0"/>
                <a:cs typeface="Arial" pitchFamily="34" charset="0"/>
              </a:rPr>
              <a:t>and develop detailed plans, you may realize you can’t achieve what you thought you could. When this situation happens, you need to return to the earlier project stages and rethink them in light of the new information you’ve acquired.</a:t>
            </a:r>
          </a:p>
          <a:p>
            <a:pPr marL="263525" indent="-263525"/>
            <a:r>
              <a:rPr lang="en-GB" sz="1500" b="1" dirty="0" smtClean="0">
                <a:latin typeface="Arial" pitchFamily="34" charset="0"/>
                <a:cs typeface="Arial" pitchFamily="34" charset="0"/>
              </a:rPr>
              <a:t>Sometimes things change unexpectedly. Your initial feasibility and </a:t>
            </a:r>
            <a:r>
              <a:rPr lang="en-GB" sz="1500" dirty="0" smtClean="0">
                <a:latin typeface="Arial" pitchFamily="34" charset="0"/>
                <a:cs typeface="Arial" pitchFamily="34" charset="0"/>
              </a:rPr>
              <a:t>benefits assessments are sound and your plan is detailed and realistic. However, certain key project team members leave the organization without warning during the project. Or a new technology emerges, and it’s more appropriate to use than the one in your original plans. Because ignoring these occurrences may seriously jeopardize your project’s success, you need to return to the earlier project stages and rethink them in light of these new realities.</a:t>
            </a:r>
            <a:endParaRPr lang="en-GB" sz="1500" dirty="0">
              <a:latin typeface="Arial" pitchFamily="34" charset="0"/>
              <a:cs typeface="Arial" pitchFamily="34" charset="0"/>
            </a:endParaRPr>
          </a:p>
        </p:txBody>
      </p:sp>
      <p:sp>
        <p:nvSpPr>
          <p:cNvPr id="6" name="Title 1"/>
          <p:cNvSpPr>
            <a:spLocks noGrp="1"/>
          </p:cNvSpPr>
          <p:nvPr>
            <p:ph type="title"/>
          </p:nvPr>
        </p:nvSpPr>
        <p:spPr>
          <a:xfrm>
            <a:off x="251520" y="116632"/>
            <a:ext cx="8568952" cy="720080"/>
          </a:xfrm>
        </p:spPr>
        <p:txBody>
          <a:bodyPr>
            <a:normAutofit fontScale="90000"/>
          </a:bodyPr>
          <a:lstStyle/>
          <a:p>
            <a:r>
              <a:rPr lang="en-GB" sz="2600" dirty="0" smtClean="0"/>
              <a:t>P1.1 </a:t>
            </a:r>
            <a:r>
              <a:rPr lang="en-GB" sz="2600" dirty="0"/>
              <a:t>– Life </a:t>
            </a:r>
            <a:r>
              <a:rPr lang="en-GB" sz="2600" dirty="0" smtClean="0"/>
              <a:t>Cycle </a:t>
            </a:r>
            <a:r>
              <a:rPr lang="en-GB" sz="2600" dirty="0"/>
              <a:t>– Analysis </a:t>
            </a:r>
            <a:r>
              <a:rPr lang="en-GB" sz="2600" dirty="0" smtClean="0"/>
              <a:t>Phase – Defining the Goal </a:t>
            </a:r>
            <a:endParaRPr lang="en-GB" sz="2600" dirty="0"/>
          </a:p>
        </p:txBody>
      </p:sp>
    </p:spTree>
    <p:extLst>
      <p:ext uri="{BB962C8B-B14F-4D97-AF65-F5344CB8AC3E}">
        <p14:creationId xmlns:p14="http://schemas.microsoft.com/office/powerpoint/2010/main" val="201633212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836712"/>
            <a:ext cx="8640960" cy="4968552"/>
          </a:xfrm>
        </p:spPr>
        <p:txBody>
          <a:bodyPr>
            <a:noAutofit/>
          </a:bodyPr>
          <a:lstStyle/>
          <a:p>
            <a:pPr marL="0" indent="0">
              <a:buNone/>
            </a:pPr>
            <a:r>
              <a:rPr lang="en-GB" sz="1500" dirty="0" smtClean="0">
                <a:latin typeface="Arial" pitchFamily="34" charset="0"/>
                <a:cs typeface="Arial" pitchFamily="34" charset="0"/>
              </a:rPr>
              <a:t>All projects undertaken are done so for a reason, because the company needs training, an event that needs organising, external help being called for a purpose etc. Television programmes such as Hotel Inspector are created around this basis, something needs to be done and done properly therefore the demand is created. With each justification comes criterion that needs to be met in order for it to be successful and these are based on the business needs of the client: </a:t>
            </a:r>
          </a:p>
          <a:p>
            <a:pPr lvl="1"/>
            <a:r>
              <a:rPr lang="en-GB" sz="1500" b="1" dirty="0" smtClean="0">
                <a:latin typeface="Arial" pitchFamily="34" charset="0"/>
                <a:cs typeface="Arial" pitchFamily="34" charset="0"/>
              </a:rPr>
              <a:t>How and why your project came to be</a:t>
            </a:r>
          </a:p>
          <a:p>
            <a:pPr lvl="1"/>
            <a:r>
              <a:rPr lang="en-GB" sz="1500" b="1" dirty="0" smtClean="0">
                <a:latin typeface="Arial" pitchFamily="34" charset="0"/>
                <a:cs typeface="Arial" pitchFamily="34" charset="0"/>
              </a:rPr>
              <a:t>the business </a:t>
            </a:r>
            <a:r>
              <a:rPr lang="en-GB" sz="1500" dirty="0" smtClean="0">
                <a:latin typeface="Arial" pitchFamily="34" charset="0"/>
                <a:cs typeface="Arial" pitchFamily="34" charset="0"/>
              </a:rPr>
              <a:t>need(s) it addresses</a:t>
            </a:r>
          </a:p>
          <a:p>
            <a:pPr lvl="1"/>
            <a:r>
              <a:rPr lang="en-GB" sz="1500" b="1" dirty="0" smtClean="0">
                <a:latin typeface="Arial" pitchFamily="34" charset="0"/>
                <a:cs typeface="Arial" pitchFamily="34" charset="0"/>
              </a:rPr>
              <a:t>the scope </a:t>
            </a:r>
            <a:r>
              <a:rPr lang="en-GB" sz="1500" dirty="0" smtClean="0">
                <a:latin typeface="Arial" pitchFamily="34" charset="0"/>
                <a:cs typeface="Arial" pitchFamily="34" charset="0"/>
              </a:rPr>
              <a:t>of work to be performed</a:t>
            </a:r>
          </a:p>
          <a:p>
            <a:pPr lvl="1"/>
            <a:r>
              <a:rPr lang="en-GB" sz="1500" dirty="0" smtClean="0">
                <a:latin typeface="Arial" pitchFamily="34" charset="0"/>
                <a:cs typeface="Arial" pitchFamily="34" charset="0"/>
              </a:rPr>
              <a:t>how it will affect and be affected by </a:t>
            </a:r>
            <a:r>
              <a:rPr lang="en-GB" sz="1500" b="1" dirty="0" smtClean="0">
                <a:latin typeface="Arial" pitchFamily="34" charset="0"/>
                <a:cs typeface="Arial" pitchFamily="34" charset="0"/>
              </a:rPr>
              <a:t>other related activities</a:t>
            </a:r>
          </a:p>
          <a:p>
            <a:r>
              <a:rPr lang="en-GB" sz="1500" dirty="0" smtClean="0">
                <a:latin typeface="Arial" pitchFamily="34" charset="0"/>
                <a:cs typeface="Arial" pitchFamily="34" charset="0"/>
              </a:rPr>
              <a:t>Be sure to distinguish between drivers and supporters as you seek to find your project’s initiator</a:t>
            </a:r>
          </a:p>
          <a:p>
            <a:pPr lvl="1"/>
            <a:r>
              <a:rPr lang="en-GB" sz="1500" b="1" i="1" dirty="0" smtClean="0">
                <a:latin typeface="Arial" pitchFamily="34" charset="0"/>
                <a:cs typeface="Arial" pitchFamily="34" charset="0"/>
              </a:rPr>
              <a:t>Drivers</a:t>
            </a:r>
            <a:r>
              <a:rPr lang="en-GB" sz="1500" i="1" dirty="0" smtClean="0">
                <a:latin typeface="Arial" pitchFamily="34" charset="0"/>
                <a:cs typeface="Arial" pitchFamily="34" charset="0"/>
              </a:rPr>
              <a:t> have some say when defining the results of the project. They tell </a:t>
            </a:r>
            <a:r>
              <a:rPr lang="en-GB" sz="1500" dirty="0" smtClean="0">
                <a:latin typeface="Arial" pitchFamily="34" charset="0"/>
                <a:cs typeface="Arial" pitchFamily="34" charset="0"/>
              </a:rPr>
              <a:t>you what you </a:t>
            </a:r>
            <a:r>
              <a:rPr lang="en-GB" sz="1500" i="1" dirty="0" smtClean="0">
                <a:latin typeface="Arial" pitchFamily="34" charset="0"/>
                <a:cs typeface="Arial" pitchFamily="34" charset="0"/>
              </a:rPr>
              <a:t>should do.</a:t>
            </a:r>
          </a:p>
          <a:p>
            <a:pPr lvl="1"/>
            <a:r>
              <a:rPr lang="en-GB" sz="1500" b="1" i="1" dirty="0" smtClean="0">
                <a:latin typeface="Arial" pitchFamily="34" charset="0"/>
                <a:cs typeface="Arial" pitchFamily="34" charset="0"/>
              </a:rPr>
              <a:t>Supporters</a:t>
            </a:r>
            <a:r>
              <a:rPr lang="en-GB" sz="1500" i="1" dirty="0" smtClean="0">
                <a:latin typeface="Arial" pitchFamily="34" charset="0"/>
                <a:cs typeface="Arial" pitchFamily="34" charset="0"/>
              </a:rPr>
              <a:t> help you perform your project. They tell you what you can do.</a:t>
            </a:r>
          </a:p>
          <a:p>
            <a:r>
              <a:rPr lang="en-GB" sz="1500" dirty="0" smtClean="0">
                <a:latin typeface="Arial" pitchFamily="34" charset="0"/>
                <a:cs typeface="Arial" pitchFamily="34" charset="0"/>
              </a:rPr>
              <a:t>For example, the vice president of finance who requests a project to upgrade the organization’s financial information systems is a project driver. The manager of the computer centre who must provide staff and resources to upgrade the organization’s information systems is a project supporter.</a:t>
            </a:r>
          </a:p>
          <a:p>
            <a:pPr marL="109728" indent="0">
              <a:buNone/>
            </a:pPr>
            <a:r>
              <a:rPr lang="en-GB" sz="1500" b="1" dirty="0" smtClean="0">
                <a:latin typeface="Arial" pitchFamily="34" charset="0"/>
                <a:cs typeface="Arial" pitchFamily="34" charset="0"/>
              </a:rPr>
              <a:t>P1.1 </a:t>
            </a:r>
            <a:r>
              <a:rPr lang="en-GB" sz="1500" dirty="0" smtClean="0">
                <a:latin typeface="Arial" pitchFamily="34" charset="0"/>
                <a:cs typeface="Arial" pitchFamily="34" charset="0"/>
              </a:rPr>
              <a:t>– </a:t>
            </a:r>
            <a:r>
              <a:rPr lang="en-GB" sz="1500" b="1" dirty="0">
                <a:latin typeface="Arial" pitchFamily="34" charset="0"/>
                <a:cs typeface="Arial" pitchFamily="34" charset="0"/>
              </a:rPr>
              <a:t>Task 1 – </a:t>
            </a:r>
            <a:r>
              <a:rPr lang="en-GB" sz="1500" dirty="0" smtClean="0">
                <a:latin typeface="Arial" pitchFamily="34" charset="0"/>
                <a:cs typeface="Arial" pitchFamily="34" charset="0"/>
              </a:rPr>
              <a:t>Explain the importance of defining the Goal and the Analysing the Problem for a project in order to meet the success criterion.</a:t>
            </a:r>
          </a:p>
        </p:txBody>
      </p:sp>
      <p:sp>
        <p:nvSpPr>
          <p:cNvPr id="5" name="Title 1"/>
          <p:cNvSpPr txBox="1">
            <a:spLocks/>
          </p:cNvSpPr>
          <p:nvPr/>
        </p:nvSpPr>
        <p:spPr>
          <a:xfrm>
            <a:off x="251520" y="116632"/>
            <a:ext cx="8568952" cy="720080"/>
          </a:xfrm>
          <a:prstGeom prst="rect">
            <a:avLst/>
          </a:prstGeom>
        </p:spPr>
        <p:txBody>
          <a:bodyPr vert="horz" rtlCol="0" anchor="ctr">
            <a:normAutofit fontScale="925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P1.1 – Life Cycle – Analysis Phase – Problem Analysis</a:t>
            </a:r>
            <a:endParaRPr lang="en-GB" sz="2600" dirty="0"/>
          </a:p>
        </p:txBody>
      </p:sp>
      <p:graphicFrame>
        <p:nvGraphicFramePr>
          <p:cNvPr id="6" name="Table 5"/>
          <p:cNvGraphicFramePr>
            <a:graphicFrameLocks noGrp="1"/>
          </p:cNvGraphicFramePr>
          <p:nvPr>
            <p:extLst>
              <p:ext uri="{D42A27DB-BD31-4B8C-83A1-F6EECF244321}">
                <p14:modId xmlns:p14="http://schemas.microsoft.com/office/powerpoint/2010/main" val="4012630081"/>
              </p:ext>
            </p:extLst>
          </p:nvPr>
        </p:nvGraphicFramePr>
        <p:xfrm>
          <a:off x="467544" y="5949280"/>
          <a:ext cx="8496944" cy="370840"/>
        </p:xfrm>
        <a:graphic>
          <a:graphicData uri="http://schemas.openxmlformats.org/drawingml/2006/table">
            <a:tbl>
              <a:tblPr firstRow="1" bandRow="1">
                <a:tableStyleId>{5C22544A-7EE6-4342-B048-85BDC9FD1C3A}</a:tableStyleId>
              </a:tblPr>
              <a:tblGrid>
                <a:gridCol w="4248472"/>
                <a:gridCol w="4248472"/>
              </a:tblGrid>
              <a:tr h="370840">
                <a:tc>
                  <a:txBody>
                    <a:bodyPr/>
                    <a:lstStyle/>
                    <a:p>
                      <a:pPr algn="ctr"/>
                      <a:r>
                        <a:rPr lang="en-GB" b="1" dirty="0" smtClean="0">
                          <a:latin typeface="Arial" pitchFamily="34" charset="0"/>
                          <a:cs typeface="Arial" pitchFamily="34" charset="0"/>
                        </a:rPr>
                        <a:t>Defining</a:t>
                      </a:r>
                      <a:r>
                        <a:rPr lang="en-GB" b="1" baseline="0" dirty="0" smtClean="0">
                          <a:latin typeface="Arial" pitchFamily="34" charset="0"/>
                          <a:cs typeface="Arial" pitchFamily="34" charset="0"/>
                        </a:rPr>
                        <a:t> the goal</a:t>
                      </a:r>
                      <a:endParaRPr lang="en-GB" b="1" dirty="0">
                        <a:latin typeface="Arial" pitchFamily="34" charset="0"/>
                        <a:cs typeface="Arial" pitchFamily="34" charset="0"/>
                      </a:endParaRPr>
                    </a:p>
                  </a:txBody>
                  <a:tcPr/>
                </a:tc>
                <a:tc>
                  <a:txBody>
                    <a:bodyPr/>
                    <a:lstStyle/>
                    <a:p>
                      <a:pPr algn="ctr"/>
                      <a:r>
                        <a:rPr lang="en-GB" b="1" dirty="0" smtClean="0">
                          <a:latin typeface="Arial" pitchFamily="34" charset="0"/>
                          <a:cs typeface="Arial" pitchFamily="34" charset="0"/>
                        </a:rPr>
                        <a:t>Problem Analysis</a:t>
                      </a:r>
                      <a:endParaRPr lang="en-GB" b="1" dirty="0">
                        <a:latin typeface="Arial" pitchFamily="34" charset="0"/>
                        <a:cs typeface="Arial" pitchFamily="34" charset="0"/>
                      </a:endParaRPr>
                    </a:p>
                  </a:txBody>
                  <a:tcPr/>
                </a:tc>
              </a:tr>
            </a:tbl>
          </a:graphicData>
        </a:graphic>
      </p:graphicFrame>
    </p:spTree>
    <p:extLst>
      <p:ext uri="{BB962C8B-B14F-4D97-AF65-F5344CB8AC3E}">
        <p14:creationId xmlns:p14="http://schemas.microsoft.com/office/powerpoint/2010/main" val="292903536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908720"/>
            <a:ext cx="8712968" cy="5400600"/>
          </a:xfrm>
        </p:spPr>
        <p:txBody>
          <a:bodyPr>
            <a:normAutofit fontScale="70000" lnSpcReduction="20000"/>
          </a:bodyPr>
          <a:lstStyle/>
          <a:p>
            <a:r>
              <a:rPr lang="en-GB" dirty="0" smtClean="0">
                <a:latin typeface="Arial" pitchFamily="34" charset="0"/>
                <a:cs typeface="Arial" pitchFamily="34" charset="0"/>
              </a:rPr>
              <a:t>Project management is the process of guiding a project from its beginning through its performance to its closure. Project management includes five sets of processes, all of which rely on resources being in place. No point starting until you are sure you can complete it: The best projects are those that know their limitations, those where the processes are ensured before the project begins.</a:t>
            </a:r>
          </a:p>
          <a:p>
            <a:pPr marL="514350" indent="-514350">
              <a:buFont typeface="+mj-lt"/>
              <a:buAutoNum type="arabicPeriod"/>
            </a:pPr>
            <a:r>
              <a:rPr lang="en-GB" b="1" dirty="0" smtClean="0">
                <a:latin typeface="Arial" pitchFamily="34" charset="0"/>
                <a:cs typeface="Arial" pitchFamily="34" charset="0"/>
              </a:rPr>
              <a:t>Initiating processes: </a:t>
            </a:r>
            <a:r>
              <a:rPr lang="en-GB" dirty="0" smtClean="0">
                <a:latin typeface="Arial" pitchFamily="34" charset="0"/>
                <a:cs typeface="Arial" pitchFamily="34" charset="0"/>
              </a:rPr>
              <a:t>Clarifying the business need and the state of the current system, defining high-level expectations and resource budgets, and beginning to identify audiences that may play a role in your project</a:t>
            </a:r>
          </a:p>
          <a:p>
            <a:pPr marL="514350" indent="-514350">
              <a:buFont typeface="+mj-lt"/>
              <a:buAutoNum type="arabicPeriod"/>
            </a:pPr>
            <a:r>
              <a:rPr lang="en-GB" b="1" dirty="0" smtClean="0">
                <a:latin typeface="Arial" pitchFamily="34" charset="0"/>
                <a:cs typeface="Arial" pitchFamily="34" charset="0"/>
              </a:rPr>
              <a:t>Planning system processes: </a:t>
            </a:r>
            <a:r>
              <a:rPr lang="en-GB" dirty="0" smtClean="0">
                <a:latin typeface="Arial" pitchFamily="34" charset="0"/>
                <a:cs typeface="Arial" pitchFamily="34" charset="0"/>
              </a:rPr>
              <a:t>Detailing the project scope, time frames, resources, and risks, as well as intended approaches to project communications, quality, and management of external purchases of goods and services</a:t>
            </a:r>
          </a:p>
          <a:p>
            <a:pPr marL="514350" indent="-514350">
              <a:buFont typeface="+mj-lt"/>
              <a:buAutoNum type="arabicPeriod"/>
            </a:pPr>
            <a:r>
              <a:rPr lang="en-GB" b="1" dirty="0" smtClean="0">
                <a:latin typeface="Arial" pitchFamily="34" charset="0"/>
                <a:cs typeface="Arial" pitchFamily="34" charset="0"/>
              </a:rPr>
              <a:t>Executing processes: </a:t>
            </a:r>
            <a:r>
              <a:rPr lang="en-GB" dirty="0" smtClean="0">
                <a:latin typeface="Arial" pitchFamily="34" charset="0"/>
                <a:cs typeface="Arial" pitchFamily="34" charset="0"/>
              </a:rPr>
              <a:t>Establishing and managing the resources available for the current system, communicating with and managing system audiences, and implementing the project plans</a:t>
            </a:r>
          </a:p>
          <a:p>
            <a:pPr marL="514350" indent="-514350">
              <a:buFont typeface="+mj-lt"/>
              <a:buAutoNum type="arabicPeriod"/>
            </a:pPr>
            <a:r>
              <a:rPr lang="en-GB" b="1" dirty="0" smtClean="0">
                <a:latin typeface="Arial" pitchFamily="34" charset="0"/>
                <a:cs typeface="Arial" pitchFamily="34" charset="0"/>
              </a:rPr>
              <a:t>Monitoring and controlling system processes: </a:t>
            </a:r>
            <a:r>
              <a:rPr lang="en-GB" dirty="0" smtClean="0">
                <a:latin typeface="Arial" pitchFamily="34" charset="0"/>
                <a:cs typeface="Arial" pitchFamily="34" charset="0"/>
              </a:rPr>
              <a:t>Tracking performance and taking actions necessary to help ensure project plans are successfully implemented and the desired results are achieved</a:t>
            </a:r>
          </a:p>
          <a:p>
            <a:pPr marL="514350" indent="-514350">
              <a:buFont typeface="+mj-lt"/>
              <a:buAutoNum type="arabicPeriod"/>
            </a:pPr>
            <a:r>
              <a:rPr lang="en-GB" b="1" dirty="0" smtClean="0">
                <a:latin typeface="Arial" pitchFamily="34" charset="0"/>
                <a:cs typeface="Arial" pitchFamily="34" charset="0"/>
              </a:rPr>
              <a:t>Closing processes: </a:t>
            </a:r>
            <a:r>
              <a:rPr lang="en-GB" dirty="0" smtClean="0">
                <a:latin typeface="Arial" pitchFamily="34" charset="0"/>
                <a:cs typeface="Arial" pitchFamily="34" charset="0"/>
              </a:rPr>
              <a:t>Ending all project activity to meet the project aims and current systems ability.</a:t>
            </a:r>
            <a:endParaRPr lang="en-GB" dirty="0">
              <a:latin typeface="Arial" pitchFamily="34" charset="0"/>
              <a:cs typeface="Arial" pitchFamily="34" charset="0"/>
            </a:endParaRPr>
          </a:p>
        </p:txBody>
      </p:sp>
      <p:sp>
        <p:nvSpPr>
          <p:cNvPr id="6" name="Title 1"/>
          <p:cNvSpPr txBox="1">
            <a:spLocks/>
          </p:cNvSpPr>
          <p:nvPr/>
        </p:nvSpPr>
        <p:spPr>
          <a:xfrm>
            <a:off x="179512" y="116632"/>
            <a:ext cx="8793360" cy="720080"/>
          </a:xfrm>
          <a:prstGeom prst="rect">
            <a:avLst/>
          </a:prstGeom>
        </p:spPr>
        <p:txBody>
          <a:bodyPr vert="horz" rtlCol="0" anchor="ctr">
            <a:normAutofit fontScale="92500"/>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P1.2 – Life Cycle – Analysis Phase – System Investigation</a:t>
            </a:r>
            <a:endParaRPr lang="en-GB" sz="2600" dirty="0"/>
          </a:p>
        </p:txBody>
      </p:sp>
    </p:spTree>
    <p:extLst>
      <p:ext uri="{BB962C8B-B14F-4D97-AF65-F5344CB8AC3E}">
        <p14:creationId xmlns:p14="http://schemas.microsoft.com/office/powerpoint/2010/main" val="2083986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oncourse">
      <a:dk1>
        <a:sysClr val="windowText" lastClr="000000"/>
      </a:dk1>
      <a:lt1>
        <a:sysClr val="window" lastClr="FFFFFF"/>
      </a:lt1>
      <a:dk2>
        <a:srgbClr val="464646"/>
      </a:dk2>
      <a:lt2>
        <a:srgbClr val="DEF5FA"/>
      </a:lt2>
      <a:accent1>
        <a:srgbClr val="2DA2BF"/>
      </a:accent1>
      <a:accent2>
        <a:srgbClr val="DA1F28"/>
      </a:accent2>
      <a:accent3>
        <a:srgbClr val="EB641B"/>
      </a:accent3>
      <a:accent4>
        <a:srgbClr val="39639D"/>
      </a:accent4>
      <a:accent5>
        <a:srgbClr val="474B78"/>
      </a:accent5>
      <a:accent6>
        <a:srgbClr val="7D3C4A"/>
      </a:accent6>
      <a:hlink>
        <a:srgbClr val="FF8119"/>
      </a:hlink>
      <a:folHlink>
        <a:srgbClr val="44B9E8"/>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Concourse</Template>
  <TotalTime>11509</TotalTime>
  <Words>11646</Words>
  <Application>Microsoft Office PowerPoint</Application>
  <PresentationFormat>On-screen Show (4:3)</PresentationFormat>
  <Paragraphs>368</Paragraphs>
  <Slides>47</Slides>
  <Notes>2</Notes>
  <HiddenSlides>0</HiddenSlides>
  <MMClips>0</MMClips>
  <ScaleCrop>false</ScaleCrop>
  <HeadingPairs>
    <vt:vector size="4" baseType="variant">
      <vt:variant>
        <vt:lpstr>Theme</vt:lpstr>
      </vt:variant>
      <vt:variant>
        <vt:i4>1</vt:i4>
      </vt:variant>
      <vt:variant>
        <vt:lpstr>Slide Titles</vt:lpstr>
      </vt:variant>
      <vt:variant>
        <vt:i4>47</vt:i4>
      </vt:variant>
    </vt:vector>
  </HeadingPairs>
  <TitlesOfParts>
    <vt:vector size="48" baseType="lpstr">
      <vt:lpstr>Concourse</vt:lpstr>
      <vt:lpstr>Unit 09</vt:lpstr>
      <vt:lpstr>LO1 - Assessment Criteria</vt:lpstr>
      <vt:lpstr>Assessment Criteria P1, P2 and M2</vt:lpstr>
      <vt:lpstr>LO1 - Understand how projects are managed</vt:lpstr>
      <vt:lpstr>Project Management Cycle</vt:lpstr>
      <vt:lpstr>P1.1 – Life Cycle – Analysis Phase – Defining the Goal </vt:lpstr>
      <vt:lpstr>P1.1 – Life Cycle – Analysis Phase – Defining the Goal </vt:lpstr>
      <vt:lpstr>PowerPoint Presentation</vt:lpstr>
      <vt:lpstr>PowerPoint Presentation</vt:lpstr>
      <vt:lpstr>P1.2 – Life Cycle – Analysis Phase – Feasibility Study</vt:lpstr>
      <vt:lpstr>P1.3 – Life Cycle – Analysis Phase – Preparing a Project Proposal</vt:lpstr>
      <vt:lpstr>P1.4 – Life Cycle – Design Phase – Producing Possible Solutions</vt:lpstr>
      <vt:lpstr>P1.4 – Life Cycle – Design Phase – Producing Possible Solutions</vt:lpstr>
      <vt:lpstr>P1.5 – Life Cycle – Design Phase – Designing Aspects of the System</vt:lpstr>
      <vt:lpstr>P1.6 – Life Cycle – Implementation Phase – Creation - Teams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P2.1 – Resources – Data Usage – Previous and Current</vt:lpstr>
      <vt:lpstr>P2.2 – Resources – Personnel</vt:lpstr>
      <vt:lpstr>P2.2 – Resources – Personnel</vt:lpstr>
      <vt:lpstr>PowerPoint Presentation</vt:lpstr>
      <vt:lpstr>PowerPoint Presentation</vt:lpstr>
      <vt:lpstr>P2.4 – Resources – Equipment and Packages</vt:lpstr>
      <vt:lpstr>P2.5 – Resources – PM Software Packages</vt:lpstr>
      <vt:lpstr>PowerPoint Presentation</vt:lpstr>
      <vt:lpstr>P3.1 – Project Issues – Risk Management</vt:lpstr>
      <vt:lpstr>P3.2 – Project Issues – Management and Communication</vt:lpstr>
      <vt:lpstr>P3.2 – Project Issues – Management and Communication</vt:lpstr>
      <vt:lpstr>P3.2 – Project Issues – Management and Communication</vt:lpstr>
      <vt:lpstr>P3.3 – Project Issues – External Factors and Conflicts</vt:lpstr>
      <vt:lpstr>P3.4 – Project Issues – Quality and Testing</vt:lpstr>
      <vt:lpstr>P3.5 – Project Issues – Timescales and Tracking</vt:lpstr>
      <vt:lpstr>P3.6 – Project Issues – Guidelines and Legislation</vt:lpstr>
      <vt:lpstr>M1.1 – Project Management – Project Methodologies</vt:lpstr>
      <vt:lpstr>M1.1 – Project Management – Project Methodologies</vt:lpstr>
      <vt:lpstr>M1.1 – Project Management – Project Methodologies</vt:lpstr>
      <vt:lpstr>M1.1 – Project Management – Project Methodologies</vt:lpstr>
      <vt:lpstr>M1.1 – Project Management – Project Methodologies</vt:lpstr>
      <vt:lpstr>Assessment Task List – Part 3</vt:lpstr>
      <vt:lpstr>Assessment Task List – Part 2</vt:lpstr>
      <vt:lpstr>Assessment Task List – Part 3</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231</cp:revision>
  <dcterms:created xsi:type="dcterms:W3CDTF">2010-12-28T13:51:34Z</dcterms:created>
  <dcterms:modified xsi:type="dcterms:W3CDTF">2014-02-18T17:05:26Z</dcterms:modified>
</cp:coreProperties>
</file>